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/>
  <p:notesSz cx="6858000" cy="9144000"/>
  <p:embeddedFontLst>
    <p:embeddedFont>
      <p:font typeface="Nunito Sans" pitchFamily="2" charset="0"/>
      <p:regular r:id="rId33"/>
      <p:bold r:id="rId34"/>
      <p:italic r:id="rId35"/>
      <p:boldItalic r:id="rId36"/>
    </p:embeddedFont>
    <p:embeddedFont>
      <p:font typeface="Nunito Sans Black" pitchFamily="2" charset="0"/>
      <p:bold r:id="rId37"/>
      <p:boldItalic r:id="rId38"/>
    </p:embeddedFont>
    <p:embeddedFont>
      <p:font typeface="Nunito Sans ExtraBold" pitchFamily="2" charset="0"/>
      <p:bold r:id="rId39"/>
      <p:boldItalic r:id="rId40"/>
    </p:embeddedFont>
    <p:embeddedFont>
      <p:font typeface="Nunito Sans Light" pitchFamily="2" charset="0"/>
      <p:regular r:id="rId41"/>
      <p:bold r:id="rId42"/>
      <p:italic r:id="rId43"/>
      <p:boldItalic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8" roundtripDataSignature="AMtx7mh9mVEvIKiLvNPu3zfmz+1XGPnp8Q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tefan Jahnke" initials="" lastIdx="1" clrIdx="0"/>
  <p:cmAuthor id="1" name="Zalan Tamas Jakab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100" y="2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49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2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customschemas.google.com/relationships/presentationmetadata" Target="metadata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20" Type="http://schemas.openxmlformats.org/officeDocument/2006/relationships/slide" Target="slides/slide19.xml"/><Relationship Id="rId41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9" name="Google Shape;99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04780d5a29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304780d5a29_0_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g304780d5a29_0_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04780d5a29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304780d5a29_0_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g304780d5a29_0_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4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4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3" name="Google Shape;323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2f755275f59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3" name="Google Shape;123;g2f755275f59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4" name="Google Shape;124;g2f755275f59_0_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f755275f5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3" name="Google Shape;133;g2f755275f59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4" name="Google Shape;134;g2f755275f59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f755275f59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4" name="Google Shape;144;g2f755275f59_0_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5" name="Google Shape;145;g2f755275f59_0_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cument start page">
  <p:cSld name="Document start pag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5"/>
          <p:cNvSpPr/>
          <p:nvPr/>
        </p:nvSpPr>
        <p:spPr>
          <a:xfrm>
            <a:off x="0" y="4051005"/>
            <a:ext cx="12192000" cy="280699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25"/>
          <p:cNvSpPr>
            <a:spLocks noGrp="1"/>
          </p:cNvSpPr>
          <p:nvPr>
            <p:ph type="pic" idx="2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</p:sp>
      <p:pic>
        <p:nvPicPr>
          <p:cNvPr id="20" name="Google Shape;20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456000" y="395309"/>
            <a:ext cx="1699192" cy="824023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25"/>
          <p:cNvSpPr txBox="1">
            <a:spLocks noGrp="1"/>
          </p:cNvSpPr>
          <p:nvPr>
            <p:ph type="ftr" idx="11"/>
          </p:nvPr>
        </p:nvSpPr>
        <p:spPr>
          <a:xfrm>
            <a:off x="6826101" y="1614642"/>
            <a:ext cx="5007933" cy="21067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2" name="Google Shape;22;p25"/>
          <p:cNvCxnSpPr/>
          <p:nvPr/>
        </p:nvCxnSpPr>
        <p:spPr>
          <a:xfrm>
            <a:off x="6551693" y="1573618"/>
            <a:ext cx="0" cy="2147777"/>
          </a:xfrm>
          <a:prstGeom prst="straightConnector1">
            <a:avLst/>
          </a:prstGeom>
          <a:noFill/>
          <a:ln w="920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3" name="Google Shape;23;p25"/>
          <p:cNvSpPr txBox="1">
            <a:spLocks noGrp="1"/>
          </p:cNvSpPr>
          <p:nvPr>
            <p:ph type="body" idx="1"/>
          </p:nvPr>
        </p:nvSpPr>
        <p:spPr>
          <a:xfrm>
            <a:off x="6456363" y="4249738"/>
            <a:ext cx="5378450" cy="330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 i="0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24" name="Google Shape;24;p25"/>
          <p:cNvCxnSpPr/>
          <p:nvPr/>
        </p:nvCxnSpPr>
        <p:spPr>
          <a:xfrm>
            <a:off x="6456000" y="4715931"/>
            <a:ext cx="5378034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5" name="Google Shape;25;p25"/>
          <p:cNvSpPr txBox="1">
            <a:spLocks noGrp="1"/>
          </p:cNvSpPr>
          <p:nvPr>
            <p:ph type="body" idx="3"/>
          </p:nvPr>
        </p:nvSpPr>
        <p:spPr>
          <a:xfrm>
            <a:off x="6454775" y="4910077"/>
            <a:ext cx="5378450" cy="166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0" i="0">
                <a:solidFill>
                  <a:schemeClr val="lt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3"/>
          <p:cNvSpPr txBox="1">
            <a:spLocks noGrp="1"/>
          </p:cNvSpPr>
          <p:nvPr>
            <p:ph type="title"/>
          </p:nvPr>
        </p:nvSpPr>
        <p:spPr>
          <a:xfrm>
            <a:off x="360000" y="624069"/>
            <a:ext cx="114720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360000" y="1940107"/>
            <a:ext cx="5637575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body" idx="2"/>
          </p:nvPr>
        </p:nvSpPr>
        <p:spPr>
          <a:xfrm>
            <a:off x="360000" y="2764019"/>
            <a:ext cx="5637575" cy="3321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body" idx="3"/>
          </p:nvPr>
        </p:nvSpPr>
        <p:spPr>
          <a:xfrm>
            <a:off x="6172200" y="1940107"/>
            <a:ext cx="565980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body" idx="4"/>
          </p:nvPr>
        </p:nvSpPr>
        <p:spPr>
          <a:xfrm>
            <a:off x="6172200" y="2764019"/>
            <a:ext cx="5659800" cy="3321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33"/>
          <p:cNvSpPr txBox="1">
            <a:spLocks noGrp="1"/>
          </p:cNvSpPr>
          <p:nvPr>
            <p:ph type="ftr" idx="11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33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34"/>
          <p:cNvSpPr txBox="1">
            <a:spLocks noGrp="1"/>
          </p:cNvSpPr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6"/>
          <p:cNvSpPr txBox="1">
            <a:spLocks noGrp="1"/>
          </p:cNvSpPr>
          <p:nvPr>
            <p:ph type="title"/>
          </p:nvPr>
        </p:nvSpPr>
        <p:spPr>
          <a:xfrm>
            <a:off x="360000" y="627132"/>
            <a:ext cx="4412025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Nunito Sans ExtraBold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6"/>
          <p:cNvSpPr txBox="1">
            <a:spLocks noGrp="1"/>
          </p:cNvSpPr>
          <p:nvPr>
            <p:ph type="body" idx="1"/>
          </p:nvPr>
        </p:nvSpPr>
        <p:spPr>
          <a:xfrm>
            <a:off x="5183188" y="627133"/>
            <a:ext cx="6648812" cy="5449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7" name="Google Shape;77;p36"/>
          <p:cNvSpPr txBox="1">
            <a:spLocks noGrp="1"/>
          </p:cNvSpPr>
          <p:nvPr>
            <p:ph type="body" idx="2"/>
          </p:nvPr>
        </p:nvSpPr>
        <p:spPr>
          <a:xfrm>
            <a:off x="360000" y="2227332"/>
            <a:ext cx="4412025" cy="3849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8" name="Google Shape;78;p36"/>
          <p:cNvSpPr txBox="1">
            <a:spLocks noGrp="1"/>
          </p:cNvSpPr>
          <p:nvPr>
            <p:ph type="ftr" idx="11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6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37"/>
          <p:cNvSpPr txBox="1">
            <a:spLocks noGrp="1"/>
          </p:cNvSpPr>
          <p:nvPr>
            <p:ph type="title"/>
          </p:nvPr>
        </p:nvSpPr>
        <p:spPr>
          <a:xfrm>
            <a:off x="360000" y="635224"/>
            <a:ext cx="5344885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Nunito Sans ExtraBold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7"/>
          <p:cNvSpPr>
            <a:spLocks noGrp="1"/>
          </p:cNvSpPr>
          <p:nvPr>
            <p:ph type="pic" idx="2"/>
          </p:nvPr>
        </p:nvSpPr>
        <p:spPr>
          <a:xfrm>
            <a:off x="6096000" y="0"/>
            <a:ext cx="6096000" cy="6857999"/>
          </a:xfrm>
          <a:prstGeom prst="rect">
            <a:avLst/>
          </a:prstGeom>
          <a:noFill/>
          <a:ln>
            <a:noFill/>
          </a:ln>
        </p:spPr>
      </p:sp>
      <p:sp>
        <p:nvSpPr>
          <p:cNvPr id="83" name="Google Shape;83;p37"/>
          <p:cNvSpPr txBox="1">
            <a:spLocks noGrp="1"/>
          </p:cNvSpPr>
          <p:nvPr>
            <p:ph type="body" idx="1"/>
          </p:nvPr>
        </p:nvSpPr>
        <p:spPr>
          <a:xfrm>
            <a:off x="360000" y="2235423"/>
            <a:ext cx="5344885" cy="3841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4" name="Google Shape;84;p37"/>
          <p:cNvSpPr txBox="1">
            <a:spLocks noGrp="1"/>
          </p:cNvSpPr>
          <p:nvPr>
            <p:ph type="ftr" idx="11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37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8"/>
          <p:cNvSpPr txBox="1">
            <a:spLocks noGrp="1"/>
          </p:cNvSpPr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38"/>
          <p:cNvSpPr txBox="1">
            <a:spLocks noGrp="1"/>
          </p:cNvSpPr>
          <p:nvPr>
            <p:ph type="body" idx="1"/>
          </p:nvPr>
        </p:nvSpPr>
        <p:spPr>
          <a:xfrm rot="5400000">
            <a:off x="4120270" y="-1631494"/>
            <a:ext cx="3939749" cy="11475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38"/>
          <p:cNvSpPr txBox="1">
            <a:spLocks noGrp="1"/>
          </p:cNvSpPr>
          <p:nvPr>
            <p:ph type="ftr" idx="11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38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9"/>
          <p:cNvSpPr txBox="1">
            <a:spLocks noGrp="1"/>
          </p:cNvSpPr>
          <p:nvPr>
            <p:ph type="title"/>
          </p:nvPr>
        </p:nvSpPr>
        <p:spPr>
          <a:xfrm rot="5400000">
            <a:off x="7824998" y="2071562"/>
            <a:ext cx="5454032" cy="2557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39"/>
          <p:cNvSpPr txBox="1">
            <a:spLocks noGrp="1"/>
          </p:cNvSpPr>
          <p:nvPr>
            <p:ph type="body" idx="1"/>
          </p:nvPr>
        </p:nvSpPr>
        <p:spPr>
          <a:xfrm rot="5400000">
            <a:off x="2089721" y="-1106633"/>
            <a:ext cx="5454032" cy="8913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4" name="Google Shape;94;p39"/>
          <p:cNvSpPr txBox="1">
            <a:spLocks noGrp="1"/>
          </p:cNvSpPr>
          <p:nvPr>
            <p:ph type="ftr" idx="11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39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6"/>
          <p:cNvSpPr txBox="1">
            <a:spLocks noGrp="1"/>
          </p:cNvSpPr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6"/>
          <p:cNvSpPr txBox="1">
            <a:spLocks noGrp="1"/>
          </p:cNvSpPr>
          <p:nvPr>
            <p:ph type="body" idx="1"/>
          </p:nvPr>
        </p:nvSpPr>
        <p:spPr>
          <a:xfrm>
            <a:off x="352486" y="2136290"/>
            <a:ext cx="11475317" cy="3939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6"/>
          <p:cNvSpPr txBox="1">
            <a:spLocks noGrp="1"/>
          </p:cNvSpPr>
          <p:nvPr>
            <p:ph type="ftr" idx="11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6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ection Heading">
  <p:cSld name="1_Section Heading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8"/>
          <p:cNvSpPr/>
          <p:nvPr/>
        </p:nvSpPr>
        <p:spPr>
          <a:xfrm>
            <a:off x="0" y="0"/>
            <a:ext cx="12192000" cy="69392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28"/>
          <p:cNvSpPr txBox="1">
            <a:spLocks noGrp="1"/>
          </p:cNvSpPr>
          <p:nvPr>
            <p:ph type="body" idx="1"/>
          </p:nvPr>
        </p:nvSpPr>
        <p:spPr>
          <a:xfrm>
            <a:off x="-721678" y="226203"/>
            <a:ext cx="7345998" cy="3544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400"/>
              <a:buNone/>
              <a:defRPr sz="34400" b="1" i="0">
                <a:solidFill>
                  <a:schemeClr val="lt1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28"/>
          <p:cNvSpPr txBox="1">
            <a:spLocks noGrp="1"/>
          </p:cNvSpPr>
          <p:nvPr>
            <p:ph type="body" idx="2"/>
          </p:nvPr>
        </p:nvSpPr>
        <p:spPr>
          <a:xfrm>
            <a:off x="882982" y="4441099"/>
            <a:ext cx="8589962" cy="1828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6600"/>
              <a:buNone/>
              <a:defRPr sz="6600" b="1" i="0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35"/>
          <p:cNvSpPr txBox="1">
            <a:spLocks noGrp="1"/>
          </p:cNvSpPr>
          <p:nvPr>
            <p:ph type="ftr" idx="11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35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ing">
  <p:cSld name="Section Heading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7"/>
          <p:cNvSpPr/>
          <p:nvPr/>
        </p:nvSpPr>
        <p:spPr>
          <a:xfrm>
            <a:off x="0" y="0"/>
            <a:ext cx="12192000" cy="69392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27"/>
          <p:cNvSpPr txBox="1">
            <a:spLocks noGrp="1"/>
          </p:cNvSpPr>
          <p:nvPr>
            <p:ph type="body" idx="1"/>
          </p:nvPr>
        </p:nvSpPr>
        <p:spPr>
          <a:xfrm>
            <a:off x="-721678" y="226203"/>
            <a:ext cx="7345998" cy="3544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400"/>
              <a:buNone/>
              <a:defRPr sz="34400" b="1" i="0">
                <a:solidFill>
                  <a:schemeClr val="lt1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27"/>
          <p:cNvSpPr txBox="1">
            <a:spLocks noGrp="1"/>
          </p:cNvSpPr>
          <p:nvPr>
            <p:ph type="body" idx="2"/>
          </p:nvPr>
        </p:nvSpPr>
        <p:spPr>
          <a:xfrm>
            <a:off x="882982" y="4441099"/>
            <a:ext cx="8589962" cy="1828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6600"/>
              <a:buNone/>
              <a:defRPr sz="6600" b="1" i="0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ing">
  <p:cSld name="2_Section Heading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/>
          <p:nvPr/>
        </p:nvSpPr>
        <p:spPr>
          <a:xfrm>
            <a:off x="0" y="0"/>
            <a:ext cx="12192000" cy="69392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-721678" y="226203"/>
            <a:ext cx="7345998" cy="3544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400"/>
              <a:buNone/>
              <a:defRPr sz="34400" b="1" i="0">
                <a:solidFill>
                  <a:schemeClr val="lt1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882982" y="4441099"/>
            <a:ext cx="8589962" cy="1828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6600"/>
              <a:buNone/>
              <a:defRPr sz="6600" b="1" i="0">
                <a:solidFill>
                  <a:schemeClr val="lt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0"/>
          <p:cNvSpPr txBox="1">
            <a:spLocks noGrp="1"/>
          </p:cNvSpPr>
          <p:nvPr>
            <p:ph type="ctrTitle"/>
          </p:nvPr>
        </p:nvSpPr>
        <p:spPr>
          <a:xfrm>
            <a:off x="360000" y="612565"/>
            <a:ext cx="11470556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Nunito Sans ExtraBold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0"/>
          <p:cNvSpPr txBox="1">
            <a:spLocks noGrp="1"/>
          </p:cNvSpPr>
          <p:nvPr>
            <p:ph type="subTitle" idx="1"/>
          </p:nvPr>
        </p:nvSpPr>
        <p:spPr>
          <a:xfrm>
            <a:off x="360000" y="3428999"/>
            <a:ext cx="11470556" cy="26562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9" name="Google Shape;49;p30"/>
          <p:cNvSpPr txBox="1">
            <a:spLocks noGrp="1"/>
          </p:cNvSpPr>
          <p:nvPr>
            <p:ph type="ftr" idx="11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30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1"/>
          <p:cNvSpPr txBox="1">
            <a:spLocks noGrp="1"/>
          </p:cNvSpPr>
          <p:nvPr>
            <p:ph type="title"/>
          </p:nvPr>
        </p:nvSpPr>
        <p:spPr>
          <a:xfrm>
            <a:off x="360000" y="633497"/>
            <a:ext cx="11478648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Nunito Sans ExtraBold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1"/>
          <p:cNvSpPr txBox="1">
            <a:spLocks noGrp="1"/>
          </p:cNvSpPr>
          <p:nvPr>
            <p:ph type="body" idx="1"/>
          </p:nvPr>
        </p:nvSpPr>
        <p:spPr>
          <a:xfrm>
            <a:off x="359999" y="4393975"/>
            <a:ext cx="11478647" cy="1671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A8B8B"/>
              </a:buClr>
              <a:buSzPts val="2400"/>
              <a:buNone/>
              <a:defRPr sz="2400">
                <a:solidFill>
                  <a:srgbClr val="8A8B8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B8B"/>
              </a:buClr>
              <a:buSzPts val="2000"/>
              <a:buNone/>
              <a:defRPr sz="2000">
                <a:solidFill>
                  <a:srgbClr val="8A8B8B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B8B"/>
              </a:buClr>
              <a:buSzPts val="1800"/>
              <a:buNone/>
              <a:defRPr sz="1800">
                <a:solidFill>
                  <a:srgbClr val="8A8B8B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B8B"/>
              </a:buClr>
              <a:buSzPts val="1600"/>
              <a:buNone/>
              <a:defRPr sz="1600">
                <a:solidFill>
                  <a:srgbClr val="8A8B8B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B8B"/>
              </a:buClr>
              <a:buSzPts val="1600"/>
              <a:buNone/>
              <a:defRPr sz="1600">
                <a:solidFill>
                  <a:srgbClr val="8A8B8B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B8B"/>
              </a:buClr>
              <a:buSzPts val="1600"/>
              <a:buNone/>
              <a:defRPr sz="1600">
                <a:solidFill>
                  <a:srgbClr val="8A8B8B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B8B"/>
              </a:buClr>
              <a:buSzPts val="1600"/>
              <a:buNone/>
              <a:defRPr sz="1600">
                <a:solidFill>
                  <a:srgbClr val="8A8B8B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B8B"/>
              </a:buClr>
              <a:buSzPts val="1600"/>
              <a:buNone/>
              <a:defRPr sz="1600">
                <a:solidFill>
                  <a:srgbClr val="8A8B8B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A8B8B"/>
              </a:buClr>
              <a:buSzPts val="1600"/>
              <a:buNone/>
              <a:defRPr sz="1600">
                <a:solidFill>
                  <a:srgbClr val="8A8B8B"/>
                </a:solidFill>
              </a:defRPr>
            </a:lvl9pPr>
          </a:lstStyle>
          <a:p>
            <a:endParaRPr/>
          </a:p>
        </p:txBody>
      </p:sp>
      <p:sp>
        <p:nvSpPr>
          <p:cNvPr id="54" name="Google Shape;54;p31"/>
          <p:cNvSpPr txBox="1">
            <a:spLocks noGrp="1"/>
          </p:cNvSpPr>
          <p:nvPr>
            <p:ph type="ftr" idx="11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31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32"/>
          <p:cNvSpPr txBox="1">
            <a:spLocks noGrp="1"/>
          </p:cNvSpPr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body" idx="1"/>
          </p:nvPr>
        </p:nvSpPr>
        <p:spPr>
          <a:xfrm>
            <a:off x="359999" y="1825625"/>
            <a:ext cx="5659801" cy="42514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655650" cy="42514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ftr" idx="11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32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4"/>
          <p:cNvSpPr/>
          <p:nvPr/>
        </p:nvSpPr>
        <p:spPr>
          <a:xfrm>
            <a:off x="-24276" y="6775449"/>
            <a:ext cx="12251342" cy="11599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24"/>
          <p:cNvSpPr txBox="1">
            <a:spLocks noGrp="1"/>
          </p:cNvSpPr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Nunito Sans ExtraBold"/>
              <a:buNone/>
              <a:defRPr sz="4400" b="1" i="0" u="none" strike="noStrike" cap="none">
                <a:solidFill>
                  <a:schemeClr val="accen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24"/>
          <p:cNvSpPr txBox="1">
            <a:spLocks noGrp="1"/>
          </p:cNvSpPr>
          <p:nvPr>
            <p:ph type="body" idx="1"/>
          </p:nvPr>
        </p:nvSpPr>
        <p:spPr>
          <a:xfrm>
            <a:off x="352486" y="2136290"/>
            <a:ext cx="11475317" cy="3939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4"/>
          <p:cNvSpPr txBox="1">
            <a:spLocks noGrp="1"/>
          </p:cNvSpPr>
          <p:nvPr>
            <p:ph type="ftr" idx="11"/>
          </p:nvPr>
        </p:nvSpPr>
        <p:spPr>
          <a:xfrm>
            <a:off x="360000" y="6271340"/>
            <a:ext cx="3710343" cy="173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4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Nunito Sans Light"/>
                <a:ea typeface="Nunito Sans Light"/>
                <a:cs typeface="Nunito Sans Light"/>
                <a:sym typeface="Nunito Sans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‹#›</a:t>
            </a:fld>
            <a:endParaRPr/>
          </a:p>
        </p:txBody>
      </p:sp>
      <p:cxnSp>
        <p:nvCxnSpPr>
          <p:cNvPr id="15" name="Google Shape;15;p24"/>
          <p:cNvCxnSpPr/>
          <p:nvPr/>
        </p:nvCxnSpPr>
        <p:spPr>
          <a:xfrm>
            <a:off x="360000" y="6496826"/>
            <a:ext cx="351985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6" name="Google Shape;16;p24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360000" y="183852"/>
            <a:ext cx="1065600" cy="359952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ata.acqf-qcp.africa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1" descr="A globe with a map on it&#10;&#10;Description automatically generated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2500" b="12500"/>
          <a:stretch/>
        </p:blipFill>
        <p:spPr>
          <a:xfrm>
            <a:off x="0" y="0"/>
            <a:ext cx="6096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</p:pic>
      <p:sp>
        <p:nvSpPr>
          <p:cNvPr id="102" name="Google Shape;102;p1"/>
          <p:cNvSpPr txBox="1">
            <a:spLocks noGrp="1"/>
          </p:cNvSpPr>
          <p:nvPr>
            <p:ph type="ftr" idx="11"/>
          </p:nvPr>
        </p:nvSpPr>
        <p:spPr>
          <a:xfrm>
            <a:off x="6826101" y="1614642"/>
            <a:ext cx="5150309" cy="2305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sz="2800"/>
              <a:t>Qualifications and Credentials Platform (QCP) ACQF - Data Collection</a:t>
            </a:r>
            <a:endParaRPr/>
          </a:p>
        </p:txBody>
      </p:sp>
      <p:sp>
        <p:nvSpPr>
          <p:cNvPr id="103" name="Google Shape;103;p1"/>
          <p:cNvSpPr txBox="1">
            <a:spLocks noGrp="1"/>
          </p:cNvSpPr>
          <p:nvPr>
            <p:ph type="body" idx="1"/>
          </p:nvPr>
        </p:nvSpPr>
        <p:spPr>
          <a:xfrm>
            <a:off x="6454775" y="4084373"/>
            <a:ext cx="5378450" cy="548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GB" sz="1600">
                <a:latin typeface="Calibri"/>
                <a:ea typeface="Calibri"/>
                <a:cs typeface="Calibri"/>
                <a:sym typeface="Calibri"/>
              </a:rPr>
              <a:t>Dedicated meeting</a:t>
            </a:r>
            <a:endParaRPr sz="1600"/>
          </a:p>
        </p:txBody>
      </p:sp>
      <p:sp>
        <p:nvSpPr>
          <p:cNvPr id="104" name="Google Shape;104;p1"/>
          <p:cNvSpPr txBox="1">
            <a:spLocks noGrp="1"/>
          </p:cNvSpPr>
          <p:nvPr>
            <p:ph type="body" idx="3"/>
          </p:nvPr>
        </p:nvSpPr>
        <p:spPr>
          <a:xfrm>
            <a:off x="6454775" y="4910077"/>
            <a:ext cx="5378450" cy="1668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en-GB"/>
              <a:t>27th September 2024</a:t>
            </a:r>
            <a:endParaRPr/>
          </a:p>
        </p:txBody>
      </p:sp>
      <p:pic>
        <p:nvPicPr>
          <p:cNvPr id="105" name="Google Shape;105;p1" descr="A close-up of a logo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82275" y="268950"/>
            <a:ext cx="3878299" cy="582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325958" y="6035040"/>
            <a:ext cx="3507294" cy="4484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2"/>
          <p:cNvSpPr txBox="1">
            <a:spLocks noGrp="1"/>
          </p:cNvSpPr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rPr lang="en-GB"/>
              <a:t>Automated Insert Using Import Features</a:t>
            </a:r>
            <a:endParaRPr/>
          </a:p>
        </p:txBody>
      </p:sp>
      <p:sp>
        <p:nvSpPr>
          <p:cNvPr id="178" name="Google Shape;178;p12"/>
          <p:cNvSpPr txBox="1">
            <a:spLocks noGrp="1"/>
          </p:cNvSpPr>
          <p:nvPr>
            <p:ph type="body" idx="1"/>
          </p:nvPr>
        </p:nvSpPr>
        <p:spPr>
          <a:xfrm>
            <a:off x="352486" y="2136290"/>
            <a:ext cx="11475317" cy="3939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 b="1"/>
              <a:t>Designed for existing databases wanting public access via the platform</a:t>
            </a:r>
            <a:endParaRPr/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 b="1"/>
              <a:t>Data is managed as full "sets“</a:t>
            </a:r>
            <a:endParaRPr/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 b="1"/>
              <a:t>Features:</a:t>
            </a:r>
            <a:endParaRPr/>
          </a:p>
          <a:p>
            <a:pPr marL="742950" lvl="1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/>
              <a:t>Cannot be edited individually</a:t>
            </a:r>
            <a:endParaRPr/>
          </a:p>
          <a:p>
            <a:pPr marL="742950" lvl="1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/>
              <a:t>Subject to QA and republishing by the platform</a:t>
            </a:r>
            <a:endParaRPr/>
          </a:p>
        </p:txBody>
      </p:sp>
      <p:sp>
        <p:nvSpPr>
          <p:cNvPr id="179" name="Google Shape;179;p12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10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3"/>
          <p:cNvSpPr txBox="1">
            <a:spLocks noGrp="1"/>
          </p:cNvSpPr>
          <p:nvPr>
            <p:ph type="body" idx="1"/>
          </p:nvPr>
        </p:nvSpPr>
        <p:spPr>
          <a:xfrm>
            <a:off x="-721678" y="226203"/>
            <a:ext cx="7345998" cy="3544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400"/>
              <a:buNone/>
            </a:pPr>
            <a:r>
              <a:rPr lang="en-GB"/>
              <a:t>03</a:t>
            </a:r>
            <a:endParaRPr/>
          </a:p>
        </p:txBody>
      </p:sp>
      <p:sp>
        <p:nvSpPr>
          <p:cNvPr id="185" name="Google Shape;185;p13"/>
          <p:cNvSpPr txBox="1">
            <a:spLocks noGrp="1"/>
          </p:cNvSpPr>
          <p:nvPr>
            <p:ph type="body" idx="2"/>
          </p:nvPr>
        </p:nvSpPr>
        <p:spPr>
          <a:xfrm>
            <a:off x="882982" y="4441099"/>
            <a:ext cx="8589962" cy="1828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6600"/>
              <a:buNone/>
            </a:pPr>
            <a:r>
              <a:rPr lang="en-GB"/>
              <a:t>Project Timeline</a:t>
            </a:r>
            <a:endParaRPr/>
          </a:p>
        </p:txBody>
      </p:sp>
      <p:sp>
        <p:nvSpPr>
          <p:cNvPr id="186" name="Google Shape;186;p13"/>
          <p:cNvSpPr txBox="1">
            <a:spLocks noGrp="1"/>
          </p:cNvSpPr>
          <p:nvPr>
            <p:ph type="sldNum" idx="4294967295"/>
          </p:nvPr>
        </p:nvSpPr>
        <p:spPr>
          <a:xfrm>
            <a:off x="0" y="6538913"/>
            <a:ext cx="3709988" cy="173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11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04780d5a29_0_13"/>
          <p:cNvSpPr txBox="1">
            <a:spLocks noGrp="1"/>
          </p:cNvSpPr>
          <p:nvPr>
            <p:ph type="title"/>
          </p:nvPr>
        </p:nvSpPr>
        <p:spPr>
          <a:xfrm>
            <a:off x="362100" y="743977"/>
            <a:ext cx="11467800" cy="765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Data collection: main dates in 2024</a:t>
            </a:r>
            <a:endParaRPr/>
          </a:p>
        </p:txBody>
      </p:sp>
      <p:sp>
        <p:nvSpPr>
          <p:cNvPr id="193" name="Google Shape;193;g304780d5a29_0_13"/>
          <p:cNvSpPr txBox="1">
            <a:spLocks noGrp="1"/>
          </p:cNvSpPr>
          <p:nvPr>
            <p:ph type="body" idx="1"/>
          </p:nvPr>
        </p:nvSpPr>
        <p:spPr>
          <a:xfrm>
            <a:off x="358350" y="1755225"/>
            <a:ext cx="11475300" cy="4537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AutoNum type="arabicPeriod"/>
            </a:pPr>
            <a:r>
              <a:rPr lang="en-GB"/>
              <a:t>Preparatory steps (until September, 2024)</a:t>
            </a:r>
            <a:endParaRPr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lphaLcPeriod"/>
            </a:pPr>
            <a:r>
              <a:rPr lang="en-GB"/>
              <a:t>Nomination of QCP Contact Persons</a:t>
            </a:r>
            <a:endParaRPr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lphaLcPeriod"/>
            </a:pPr>
            <a:r>
              <a:rPr lang="en-GB"/>
              <a:t>Finalisation of the Data Collection Protocol (KPIs, scenarios, country timelines)</a:t>
            </a:r>
            <a:endParaRPr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lphaLcPeriod"/>
            </a:pPr>
            <a:r>
              <a:rPr lang="en-GB"/>
              <a:t>Set-up of dedicated mailbox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GB"/>
              <a:t>System and quality assurance framework set-up (October - December 2024)</a:t>
            </a:r>
            <a:endParaRPr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lphaLcPeriod"/>
            </a:pPr>
            <a:r>
              <a:rPr lang="en-GB"/>
              <a:t>Testing: provision of data file template</a:t>
            </a:r>
            <a:endParaRPr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lphaLcPeriod"/>
            </a:pPr>
            <a:r>
              <a:rPr lang="en-GB"/>
              <a:t>Stakeholder consultation</a:t>
            </a:r>
            <a:endParaRPr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lphaLcPeriod"/>
            </a:pPr>
            <a:r>
              <a:rPr lang="en-GB"/>
              <a:t>Quality assurance system set-up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GB"/>
              <a:t>Ongoing support by the team</a:t>
            </a:r>
            <a:endParaRPr/>
          </a:p>
        </p:txBody>
      </p:sp>
      <p:sp>
        <p:nvSpPr>
          <p:cNvPr id="194" name="Google Shape;194;g304780d5a29_0_13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400" cy="172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12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04780d5a29_0_20"/>
          <p:cNvSpPr txBox="1">
            <a:spLocks noGrp="1"/>
          </p:cNvSpPr>
          <p:nvPr>
            <p:ph type="title"/>
          </p:nvPr>
        </p:nvSpPr>
        <p:spPr>
          <a:xfrm>
            <a:off x="359999" y="615429"/>
            <a:ext cx="114678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Data collection: 2025</a:t>
            </a:r>
            <a:endParaRPr/>
          </a:p>
        </p:txBody>
      </p:sp>
      <p:sp>
        <p:nvSpPr>
          <p:cNvPr id="201" name="Google Shape;201;g304780d5a29_0_20"/>
          <p:cNvSpPr txBox="1">
            <a:spLocks noGrp="1"/>
          </p:cNvSpPr>
          <p:nvPr>
            <p:ph type="body" idx="1"/>
          </p:nvPr>
        </p:nvSpPr>
        <p:spPr>
          <a:xfrm>
            <a:off x="352486" y="2136290"/>
            <a:ext cx="11475300" cy="3939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3. Data collection and upload (January-June 2025)</a:t>
            </a:r>
            <a:endParaRPr/>
          </a:p>
          <a:p>
            <a:pPr marL="914400" lvl="1" indent="-342900" algn="l" rtl="0">
              <a:spcBef>
                <a:spcPts val="500"/>
              </a:spcBef>
              <a:spcAft>
                <a:spcPts val="0"/>
              </a:spcAft>
              <a:buSzPts val="1800"/>
              <a:buAutoNum type="alphaLcPeriod"/>
            </a:pPr>
            <a:r>
              <a:rPr lang="en-GB"/>
              <a:t>Ongoing support by the project team</a:t>
            </a:r>
            <a:endParaRPr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lphaLcPeriod"/>
            </a:pPr>
            <a:r>
              <a:rPr lang="en-GB"/>
              <a:t>Start of initial data upload (Q1, 2025)</a:t>
            </a:r>
            <a:endParaRPr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lphaLcPeriod"/>
            </a:pPr>
            <a:r>
              <a:rPr lang="en-GB"/>
              <a:t>Report on data collection status (end of Q1, 2025)</a:t>
            </a:r>
            <a:endParaRPr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lphaLcPeriod"/>
            </a:pPr>
            <a:r>
              <a:rPr lang="en-GB"/>
              <a:t>Ongoing data collection and validation</a:t>
            </a:r>
            <a:endParaRPr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lphaLcPeriod"/>
            </a:pPr>
            <a:r>
              <a:rPr lang="en-GB"/>
              <a:t>Report on data collection status (end of Q2, 2025)</a:t>
            </a:r>
            <a:endParaRPr/>
          </a:p>
        </p:txBody>
      </p:sp>
      <p:sp>
        <p:nvSpPr>
          <p:cNvPr id="202" name="Google Shape;202;g304780d5a29_0_20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400" cy="172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13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5"/>
          <p:cNvSpPr txBox="1">
            <a:spLocks noGrp="1"/>
          </p:cNvSpPr>
          <p:nvPr>
            <p:ph type="body" idx="1"/>
          </p:nvPr>
        </p:nvSpPr>
        <p:spPr>
          <a:xfrm>
            <a:off x="-721678" y="226203"/>
            <a:ext cx="7345998" cy="3544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400"/>
              <a:buNone/>
            </a:pPr>
            <a:r>
              <a:rPr lang="en-GB"/>
              <a:t>04</a:t>
            </a:r>
            <a:endParaRPr/>
          </a:p>
        </p:txBody>
      </p:sp>
      <p:sp>
        <p:nvSpPr>
          <p:cNvPr id="208" name="Google Shape;208;p15"/>
          <p:cNvSpPr txBox="1">
            <a:spLocks noGrp="1"/>
          </p:cNvSpPr>
          <p:nvPr>
            <p:ph type="body" idx="2"/>
          </p:nvPr>
        </p:nvSpPr>
        <p:spPr>
          <a:xfrm>
            <a:off x="882982" y="4441099"/>
            <a:ext cx="8589962" cy="1828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6600"/>
              <a:buNone/>
            </a:pPr>
            <a:r>
              <a:rPr lang="en-GB"/>
              <a:t>Metrics Definition</a:t>
            </a:r>
            <a:endParaRPr/>
          </a:p>
        </p:txBody>
      </p:sp>
      <p:sp>
        <p:nvSpPr>
          <p:cNvPr id="209" name="Google Shape;209;p15"/>
          <p:cNvSpPr txBox="1">
            <a:spLocks noGrp="1"/>
          </p:cNvSpPr>
          <p:nvPr>
            <p:ph type="sldNum" idx="4294967295"/>
          </p:nvPr>
        </p:nvSpPr>
        <p:spPr>
          <a:xfrm>
            <a:off x="0" y="6538913"/>
            <a:ext cx="3709988" cy="173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14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6"/>
          <p:cNvSpPr txBox="1">
            <a:spLocks noGrp="1"/>
          </p:cNvSpPr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rPr lang="en-GB"/>
              <a:t>KPI Definition</a:t>
            </a:r>
            <a:endParaRPr/>
          </a:p>
        </p:txBody>
      </p:sp>
      <p:sp>
        <p:nvSpPr>
          <p:cNvPr id="215" name="Google Shape;215;p16"/>
          <p:cNvSpPr txBox="1">
            <a:spLocks noGrp="1"/>
          </p:cNvSpPr>
          <p:nvPr>
            <p:ph type="body" idx="1"/>
          </p:nvPr>
        </p:nvSpPr>
        <p:spPr>
          <a:xfrm>
            <a:off x="352486" y="2136290"/>
            <a:ext cx="11475317" cy="3939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82949"/>
              <a:buFont typeface="Arial"/>
              <a:buAutoNum type="arabicPeriod"/>
            </a:pPr>
            <a:r>
              <a:rPr lang="en-GB" b="1"/>
              <a:t>Each organisation will define their organisational KPIs to set expectations on the collaboration in the next approx. 1 year of data collection</a:t>
            </a:r>
            <a:endParaRPr/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82949"/>
              <a:buFont typeface="Arial"/>
              <a:buAutoNum type="arabicPeriod"/>
            </a:pPr>
            <a:r>
              <a:rPr lang="en-GB" b="1"/>
              <a:t>Focused on “Direct Insert Using Curation Portal” method</a:t>
            </a:r>
            <a:endParaRPr/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82949"/>
              <a:buFont typeface="Arial"/>
              <a:buAutoNum type="arabicPeriod"/>
            </a:pPr>
            <a:r>
              <a:rPr lang="en-GB" b="1"/>
              <a:t>KPIs:</a:t>
            </a:r>
            <a:endParaRPr/>
          </a:p>
          <a:p>
            <a: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96774"/>
              <a:buFont typeface="Arial"/>
              <a:buAutoNum type="arabicPeriod"/>
            </a:pPr>
            <a:r>
              <a:rPr lang="en-GB" b="1"/>
              <a:t>Aimed publication method – Curation vs Automated import</a:t>
            </a:r>
            <a:endParaRPr/>
          </a:p>
          <a:p>
            <a: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96774"/>
              <a:buFont typeface="Arial"/>
              <a:buAutoNum type="arabicPeriod"/>
            </a:pPr>
            <a:r>
              <a:rPr lang="en-GB" b="1"/>
              <a:t>Target number of of qualifications inserted into the platform (outside of QA), split between qualification standards vs individuala qualifications</a:t>
            </a:r>
            <a:endParaRPr/>
          </a:p>
          <a:p>
            <a: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96774"/>
              <a:buFont typeface="Arial"/>
              <a:buAutoNum type="arabicPeriod"/>
            </a:pPr>
            <a:r>
              <a:rPr lang="en-GB" b="1"/>
              <a:t>Percentage of qualifications which pass the QA and are ready for publication</a:t>
            </a:r>
            <a:endParaRPr/>
          </a:p>
          <a:p>
            <a: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96774"/>
              <a:buFont typeface="Arial"/>
              <a:buAutoNum type="arabicPeriod"/>
            </a:pPr>
            <a:r>
              <a:rPr lang="en-GB" b="1"/>
              <a:t>Specific sections of optional data that woud plan to focus on (multiselect):</a:t>
            </a:r>
            <a:endParaRPr/>
          </a:p>
          <a:p>
            <a: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16129"/>
              <a:buFont typeface="Arial"/>
              <a:buAutoNum type="arabicPeriod"/>
            </a:pPr>
            <a:r>
              <a:rPr lang="en-GB" b="1"/>
              <a:t>Related occupations, Related skills, Accreditation, Credit points, Learning opportunities, Other</a:t>
            </a:r>
            <a:endParaRPr/>
          </a:p>
          <a:p>
            <a: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96774"/>
              <a:buFont typeface="Arial"/>
              <a:buAutoNum type="arabicPeriod"/>
            </a:pPr>
            <a:r>
              <a:rPr lang="en-GB" b="1"/>
              <a:t>Number of editors, Number of reviewers</a:t>
            </a:r>
            <a:endParaRPr/>
          </a:p>
          <a:p>
            <a: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96774"/>
              <a:buFont typeface="Arial"/>
              <a:buAutoNum type="arabicPeriod"/>
            </a:pPr>
            <a:r>
              <a:rPr lang="en-GB" b="1"/>
              <a:t>Frequency in usage of the platfrom – how often will woud add the data</a:t>
            </a:r>
            <a:endParaRPr/>
          </a:p>
          <a:p>
            <a: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96774"/>
              <a:buFont typeface="Arial"/>
              <a:buAutoNum type="arabicPeriod"/>
            </a:pPr>
            <a:r>
              <a:rPr lang="en-GB" b="1"/>
              <a:t>Are you planning to insert data on QF levels?</a:t>
            </a:r>
            <a:br>
              <a:rPr lang="en-GB" b="1"/>
            </a:br>
            <a:r>
              <a:rPr lang="en-GB" b="1"/>
              <a:t>	NQF, ACQF?</a:t>
            </a:r>
            <a:endParaRPr/>
          </a:p>
          <a:p>
            <a: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96774"/>
              <a:buFont typeface="Arial"/>
              <a:buNone/>
            </a:pPr>
            <a:endParaRPr b="1"/>
          </a:p>
        </p:txBody>
      </p:sp>
      <p:sp>
        <p:nvSpPr>
          <p:cNvPr id="216" name="Google Shape;216;p16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15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7"/>
          <p:cNvSpPr txBox="1">
            <a:spLocks noGrp="1"/>
          </p:cNvSpPr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rPr lang="en-GB"/>
              <a:t>Defining Organisational Metrics</a:t>
            </a:r>
            <a:endParaRPr/>
          </a:p>
        </p:txBody>
      </p:sp>
      <p:sp>
        <p:nvSpPr>
          <p:cNvPr id="222" name="Google Shape;222;p17"/>
          <p:cNvSpPr txBox="1">
            <a:spLocks noGrp="1"/>
          </p:cNvSpPr>
          <p:nvPr>
            <p:ph type="body" idx="1"/>
          </p:nvPr>
        </p:nvSpPr>
        <p:spPr>
          <a:xfrm>
            <a:off x="352486" y="2136290"/>
            <a:ext cx="11475317" cy="3939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 b="1"/>
              <a:t>Purpose:</a:t>
            </a:r>
            <a:endParaRPr/>
          </a:p>
          <a:p>
            <a:pPr marL="742950" lvl="1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/>
              <a:t>Set expectations for collaboration over the next year of data collection.</a:t>
            </a:r>
            <a:endParaRPr/>
          </a:p>
          <a:p>
            <a:pPr marL="742950" lvl="1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/>
              <a:t>Define the Metrics your organisation would like to achieve in this period.</a:t>
            </a:r>
            <a:endParaRPr/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 b="1"/>
              <a:t>Focus:</a:t>
            </a:r>
            <a:endParaRPr/>
          </a:p>
          <a:p>
            <a:pPr marL="742950" lvl="1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/>
              <a:t>Emphasis on the </a:t>
            </a:r>
            <a:r>
              <a:rPr lang="en-GB" b="1"/>
              <a:t>Direct Insert Using the Curation Portal</a:t>
            </a:r>
            <a:r>
              <a:rPr lang="en-GB"/>
              <a:t> method.</a:t>
            </a:r>
            <a:endParaRPr/>
          </a:p>
        </p:txBody>
      </p:sp>
      <p:sp>
        <p:nvSpPr>
          <p:cNvPr id="223" name="Google Shape;223;p17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16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8"/>
          <p:cNvSpPr txBox="1">
            <a:spLocks noGrp="1"/>
          </p:cNvSpPr>
          <p:nvPr>
            <p:ph type="title"/>
          </p:nvPr>
        </p:nvSpPr>
        <p:spPr>
          <a:xfrm>
            <a:off x="119849" y="686579"/>
            <a:ext cx="114678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rPr lang="en-GB"/>
              <a:t>Metrics Questionnaire</a:t>
            </a:r>
            <a:endParaRPr/>
          </a:p>
        </p:txBody>
      </p:sp>
      <p:sp>
        <p:nvSpPr>
          <p:cNvPr id="229" name="Google Shape;229;p18"/>
          <p:cNvSpPr txBox="1">
            <a:spLocks noGrp="1"/>
          </p:cNvSpPr>
          <p:nvPr>
            <p:ph type="body" idx="1"/>
          </p:nvPr>
        </p:nvSpPr>
        <p:spPr>
          <a:xfrm>
            <a:off x="352487" y="2136290"/>
            <a:ext cx="6583152" cy="3939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 b="1"/>
              <a:t>Interactive Session:</a:t>
            </a:r>
            <a:endParaRPr/>
          </a:p>
          <a:p>
            <a:pPr marL="742950" lvl="1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/>
              <a:t>We'll guide you through a questionnaire to capture your Metrics and objectives.</a:t>
            </a:r>
            <a:endParaRPr/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 b="1"/>
              <a:t>Action Required:</a:t>
            </a:r>
            <a:endParaRPr/>
          </a:p>
          <a:p>
            <a:pPr marL="742950" lvl="1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/>
              <a:t>Please fill out the questionnaire as we proceed.</a:t>
            </a:r>
            <a:endParaRPr/>
          </a:p>
        </p:txBody>
      </p:sp>
      <p:sp>
        <p:nvSpPr>
          <p:cNvPr id="230" name="Google Shape;230;p18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17</a:t>
            </a:fld>
            <a:endParaRPr/>
          </a:p>
        </p:txBody>
      </p:sp>
      <p:sp>
        <p:nvSpPr>
          <p:cNvPr id="231" name="Google Shape;231;p18"/>
          <p:cNvSpPr/>
          <p:nvPr/>
        </p:nvSpPr>
        <p:spPr>
          <a:xfrm>
            <a:off x="7755147" y="2309090"/>
            <a:ext cx="3709500" cy="3617400"/>
          </a:xfrm>
          <a:prstGeom prst="frame">
            <a:avLst>
              <a:gd name="adj1" fmla="val 12500"/>
            </a:avLst>
          </a:prstGeom>
          <a:solidFill>
            <a:schemeClr val="accent1"/>
          </a:solidFill>
          <a:ln w="25400" cap="flat" cmpd="sng">
            <a:solidFill>
              <a:srgbClr val="00461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QR Code</a:t>
            </a:r>
            <a:endParaRPr/>
          </a:p>
        </p:txBody>
      </p:sp>
      <p:pic>
        <p:nvPicPr>
          <p:cNvPr id="232" name="Google Shape;23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01375" y="2703225"/>
            <a:ext cx="2817050" cy="2829150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18"/>
          <p:cNvSpPr txBox="1"/>
          <p:nvPr/>
        </p:nvSpPr>
        <p:spPr>
          <a:xfrm>
            <a:off x="7615400" y="5926500"/>
            <a:ext cx="3710400" cy="4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err="1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Slido</a:t>
            </a:r>
            <a:r>
              <a:rPr lang="en-GB" sz="2000" dirty="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 code: 4184980</a:t>
            </a:r>
            <a:endParaRPr sz="2000" dirty="0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9"/>
          <p:cNvSpPr txBox="1">
            <a:spLocks noGrp="1"/>
          </p:cNvSpPr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rPr lang="en-GB"/>
              <a:t>Publication Method Preference</a:t>
            </a:r>
            <a:endParaRPr/>
          </a:p>
        </p:txBody>
      </p:sp>
      <p:sp>
        <p:nvSpPr>
          <p:cNvPr id="239" name="Google Shape;239;p19"/>
          <p:cNvSpPr txBox="1">
            <a:spLocks noGrp="1"/>
          </p:cNvSpPr>
          <p:nvPr>
            <p:ph type="body" idx="1"/>
          </p:nvPr>
        </p:nvSpPr>
        <p:spPr>
          <a:xfrm>
            <a:off x="352486" y="2136290"/>
            <a:ext cx="11475317" cy="3939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 b="1"/>
              <a:t>Question:</a:t>
            </a:r>
            <a:endParaRPr/>
          </a:p>
          <a:p>
            <a:pPr marL="742950" lvl="1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/>
              <a:t>Which publication method do you aim to use?</a:t>
            </a:r>
            <a:endParaRPr/>
          </a:p>
          <a:p>
            <a:pPr marL="11430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 b="1"/>
              <a:t>Curation via Portal</a:t>
            </a:r>
            <a:endParaRPr/>
          </a:p>
          <a:p>
            <a:pPr marL="11430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 b="1"/>
              <a:t>Automated Import</a:t>
            </a:r>
            <a:endParaRPr/>
          </a:p>
          <a:p>
            <a:pPr marL="1143000" lvl="2" indent="-114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None/>
            </a:pPr>
            <a:endParaRPr b="1"/>
          </a:p>
          <a:p>
            <a:pPr marL="742950" lvl="1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/>
              <a:t>Number of Editors: _______</a:t>
            </a:r>
            <a:endParaRPr/>
          </a:p>
          <a:p>
            <a:pPr marL="742950" lvl="1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/>
              <a:t>Number of Reviewers: _______</a:t>
            </a:r>
            <a:endParaRPr/>
          </a:p>
          <a:p>
            <a:pPr marL="742950" lvl="1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/>
              <a:t>Which languages will you use for data entry? _______</a:t>
            </a:r>
            <a:endParaRPr/>
          </a:p>
          <a:p>
            <a:pPr marL="1143000" lvl="2" indent="-114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None/>
            </a:pPr>
            <a:endParaRPr/>
          </a:p>
        </p:txBody>
      </p:sp>
      <p:sp>
        <p:nvSpPr>
          <p:cNvPr id="240" name="Google Shape;240;p19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18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0"/>
          <p:cNvSpPr txBox="1">
            <a:spLocks noGrp="1"/>
          </p:cNvSpPr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rPr lang="en-GB"/>
              <a:t>Target Number of Qualifications</a:t>
            </a:r>
            <a:endParaRPr/>
          </a:p>
        </p:txBody>
      </p:sp>
      <p:sp>
        <p:nvSpPr>
          <p:cNvPr id="246" name="Google Shape;246;p20"/>
          <p:cNvSpPr txBox="1">
            <a:spLocks noGrp="1"/>
          </p:cNvSpPr>
          <p:nvPr>
            <p:ph type="body" idx="1"/>
          </p:nvPr>
        </p:nvSpPr>
        <p:spPr>
          <a:xfrm>
            <a:off x="352486" y="2136290"/>
            <a:ext cx="11475317" cy="3939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 b="1"/>
              <a:t>Question:</a:t>
            </a:r>
            <a:endParaRPr/>
          </a:p>
          <a:p>
            <a:pPr marL="742950" lvl="1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/>
              <a:t>What is your target number of qualifications to insert into the platform (excluding QA)?</a:t>
            </a:r>
            <a:endParaRPr/>
          </a:p>
          <a:p>
            <a:pPr marL="11430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 b="1"/>
              <a:t>Qualification Standards:</a:t>
            </a:r>
            <a:r>
              <a:rPr lang="en-GB"/>
              <a:t> _______</a:t>
            </a:r>
            <a:endParaRPr/>
          </a:p>
          <a:p>
            <a:pPr marL="11430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 b="1"/>
              <a:t>Individual Qualifications:</a:t>
            </a:r>
            <a:r>
              <a:rPr lang="en-GB"/>
              <a:t> _______</a:t>
            </a:r>
            <a:endParaRPr/>
          </a:p>
          <a:p>
            <a:pPr marL="1143000" lvl="2" indent="-114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None/>
            </a:pPr>
            <a:endParaRPr/>
          </a:p>
          <a:p>
            <a:pPr marL="742950" lvl="1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/>
              <a:t>What percentage of qualifications do you aim to have pass QA and be ready for publication?</a:t>
            </a:r>
            <a:endParaRPr/>
          </a:p>
        </p:txBody>
      </p:sp>
      <p:sp>
        <p:nvSpPr>
          <p:cNvPr id="247" name="Google Shape;247;p20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19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"/>
          <p:cNvSpPr txBox="1">
            <a:spLocks noGrp="1"/>
          </p:cNvSpPr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rPr lang="en-GB"/>
              <a:t>Agenda</a:t>
            </a:r>
            <a:endParaRPr/>
          </a:p>
        </p:txBody>
      </p:sp>
      <p:sp>
        <p:nvSpPr>
          <p:cNvPr id="112" name="Google Shape;112;p4"/>
          <p:cNvSpPr txBox="1">
            <a:spLocks noGrp="1"/>
          </p:cNvSpPr>
          <p:nvPr>
            <p:ph type="body" idx="1"/>
          </p:nvPr>
        </p:nvSpPr>
        <p:spPr>
          <a:xfrm>
            <a:off x="352486" y="2136290"/>
            <a:ext cx="11475317" cy="3939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AutoNum type="arabicPeriod"/>
            </a:pPr>
            <a:r>
              <a:rPr lang="en-GB" b="1"/>
              <a:t>Introduction</a:t>
            </a:r>
            <a:endParaRPr/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AutoNum type="arabicPeriod"/>
            </a:pPr>
            <a:r>
              <a:rPr lang="en-GB" b="1"/>
              <a:t>Data Entry: Curation vs Import</a:t>
            </a:r>
            <a:endParaRPr/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AutoNum type="arabicPeriod"/>
            </a:pPr>
            <a:r>
              <a:rPr lang="en-GB" b="1"/>
              <a:t>Project Timeline</a:t>
            </a:r>
            <a:endParaRPr/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AutoNum type="arabicPeriod"/>
            </a:pPr>
            <a:r>
              <a:rPr lang="en-GB" b="1"/>
              <a:t>Metrics Definition</a:t>
            </a:r>
            <a:endParaRPr/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AutoNum type="arabicPeriod"/>
            </a:pPr>
            <a:r>
              <a:rPr lang="en-GB" b="1"/>
              <a:t>Support Channels</a:t>
            </a:r>
            <a:endParaRPr/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AutoNum type="arabicPeriod"/>
            </a:pPr>
            <a:r>
              <a:rPr lang="en-GB" b="1"/>
              <a:t>Discussion</a:t>
            </a:r>
            <a:endParaRPr/>
          </a:p>
        </p:txBody>
      </p:sp>
      <p:sp>
        <p:nvSpPr>
          <p:cNvPr id="113" name="Google Shape;113;p4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2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1"/>
          <p:cNvSpPr txBox="1">
            <a:spLocks noGrp="1"/>
          </p:cNvSpPr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solidFill>
            <a:srgbClr val="00A643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rPr lang="en-GB">
                <a:solidFill>
                  <a:schemeClr val="lt1"/>
                </a:solidFill>
              </a:rPr>
              <a:t>Target Number of Qualifications: Note</a:t>
            </a:r>
            <a:endParaRPr/>
          </a:p>
        </p:txBody>
      </p:sp>
      <p:sp>
        <p:nvSpPr>
          <p:cNvPr id="253" name="Google Shape;253;p21"/>
          <p:cNvSpPr txBox="1">
            <a:spLocks noGrp="1"/>
          </p:cNvSpPr>
          <p:nvPr>
            <p:ph type="body" idx="1"/>
          </p:nvPr>
        </p:nvSpPr>
        <p:spPr>
          <a:xfrm>
            <a:off x="352486" y="2136290"/>
            <a:ext cx="11475317" cy="3939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 b="1" dirty="0"/>
              <a:t>Qualification Standards vs. Individual Qualifications</a:t>
            </a:r>
            <a:br>
              <a:rPr lang="en-GB" b="1" dirty="0"/>
            </a:br>
            <a:endParaRPr b="1" dirty="0"/>
          </a:p>
          <a:p>
            <a: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 b="1" dirty="0"/>
              <a:t>Qualification Standards</a:t>
            </a:r>
            <a:endParaRPr dirty="0"/>
          </a:p>
          <a:p>
            <a:pPr marL="120015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 dirty="0"/>
              <a:t>General frameworks outlining required knowledge, skills, and competencies.</a:t>
            </a:r>
            <a:endParaRPr dirty="0"/>
          </a:p>
          <a:p>
            <a:pPr marL="120015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 b="1" dirty="0"/>
              <a:t>Not tied to any specific institution.</a:t>
            </a:r>
            <a:endParaRPr dirty="0"/>
          </a:p>
          <a:p>
            <a:pPr marL="120015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 b="1" dirty="0"/>
              <a:t>Example:</a:t>
            </a:r>
            <a:r>
              <a:rPr lang="en-GB" dirty="0"/>
              <a:t> </a:t>
            </a:r>
            <a:r>
              <a:rPr lang="en-GB" i="1" dirty="0"/>
              <a:t>"National Diploma in Renewable Energy Technology"</a:t>
            </a:r>
            <a:r>
              <a:rPr lang="en-GB" dirty="0"/>
              <a:t> defined by Country A.</a:t>
            </a:r>
            <a:br>
              <a:rPr lang="en-GB" dirty="0"/>
            </a:br>
            <a:endParaRPr dirty="0"/>
          </a:p>
          <a:p>
            <a: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 b="1" dirty="0"/>
              <a:t>Individual Qualifications</a:t>
            </a:r>
            <a:endParaRPr dirty="0"/>
          </a:p>
          <a:p>
            <a:pPr marL="120015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 dirty="0"/>
              <a:t>Specific qualifications offered by institutions based on the standards.</a:t>
            </a:r>
            <a:endParaRPr dirty="0"/>
          </a:p>
          <a:p>
            <a:pPr marL="1200150" lvl="2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 b="1" dirty="0"/>
              <a:t>Example:</a:t>
            </a:r>
            <a:r>
              <a:rPr lang="en-GB" dirty="0"/>
              <a:t> </a:t>
            </a:r>
            <a:r>
              <a:rPr lang="en-GB" i="1" dirty="0"/>
              <a:t>"National Diploma in Renewable Energy Technology offered by University of Technology B."</a:t>
            </a:r>
            <a:endParaRPr dirty="0"/>
          </a:p>
        </p:txBody>
      </p:sp>
      <p:sp>
        <p:nvSpPr>
          <p:cNvPr id="254" name="Google Shape;254;p21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20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40"/>
          <p:cNvSpPr txBox="1">
            <a:spLocks noGrp="1"/>
          </p:cNvSpPr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rPr lang="en-GB"/>
              <a:t>Focus on Optional Data Sections</a:t>
            </a:r>
            <a:endParaRPr/>
          </a:p>
        </p:txBody>
      </p:sp>
      <p:sp>
        <p:nvSpPr>
          <p:cNvPr id="260" name="Google Shape;260;p40"/>
          <p:cNvSpPr txBox="1">
            <a:spLocks noGrp="1"/>
          </p:cNvSpPr>
          <p:nvPr>
            <p:ph type="body" idx="1"/>
          </p:nvPr>
        </p:nvSpPr>
        <p:spPr>
          <a:xfrm>
            <a:off x="352486" y="2136290"/>
            <a:ext cx="11475317" cy="3939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 b="1"/>
              <a:t>Question:</a:t>
            </a:r>
            <a:endParaRPr/>
          </a:p>
          <a:p>
            <a:pPr marL="742950" lvl="1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/>
              <a:t>Which optional data sections do you plan to focus on? (Select all that apply)</a:t>
            </a:r>
            <a:endParaRPr/>
          </a:p>
          <a:p>
            <a:pPr marL="11430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/>
              <a:t>Related Occupations</a:t>
            </a:r>
            <a:endParaRPr/>
          </a:p>
          <a:p>
            <a:pPr marL="11430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/>
              <a:t>Related Skills</a:t>
            </a:r>
            <a:endParaRPr/>
          </a:p>
          <a:p>
            <a:pPr marL="11430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/>
              <a:t>Accreditation</a:t>
            </a:r>
            <a:endParaRPr/>
          </a:p>
          <a:p>
            <a:pPr marL="11430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/>
              <a:t>Credit Points</a:t>
            </a:r>
            <a:endParaRPr/>
          </a:p>
          <a:p>
            <a:pPr marL="11430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/>
              <a:t>Learning Opportunities</a:t>
            </a:r>
            <a:endParaRPr/>
          </a:p>
          <a:p>
            <a:pPr marL="11430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/>
              <a:t>Other: _______</a:t>
            </a:r>
            <a:endParaRPr/>
          </a:p>
        </p:txBody>
      </p:sp>
      <p:sp>
        <p:nvSpPr>
          <p:cNvPr id="261" name="Google Shape;261;p40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21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41"/>
          <p:cNvSpPr txBox="1">
            <a:spLocks noGrp="1"/>
          </p:cNvSpPr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rPr lang="en-GB"/>
              <a:t>Focus on Optional Data Sections</a:t>
            </a:r>
            <a:endParaRPr/>
          </a:p>
        </p:txBody>
      </p:sp>
      <p:sp>
        <p:nvSpPr>
          <p:cNvPr id="267" name="Google Shape;267;p41"/>
          <p:cNvSpPr txBox="1">
            <a:spLocks noGrp="1"/>
          </p:cNvSpPr>
          <p:nvPr>
            <p:ph type="body" idx="1"/>
          </p:nvPr>
        </p:nvSpPr>
        <p:spPr>
          <a:xfrm>
            <a:off x="352486" y="2136290"/>
            <a:ext cx="11475317" cy="3939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 b="1"/>
              <a:t>Question:</a:t>
            </a:r>
            <a:endParaRPr/>
          </a:p>
          <a:p>
            <a:pPr marL="742950" lvl="1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/>
              <a:t>Which optional data sections do you plan to focus on? (Select all that apply)</a:t>
            </a:r>
            <a:endParaRPr/>
          </a:p>
          <a:p>
            <a:pPr marL="11430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/>
              <a:t>Related Occupations</a:t>
            </a:r>
            <a:endParaRPr/>
          </a:p>
          <a:p>
            <a:pPr marL="11430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/>
              <a:t>Related Skills</a:t>
            </a:r>
            <a:endParaRPr/>
          </a:p>
          <a:p>
            <a:pPr marL="11430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/>
              <a:t>Accreditation</a:t>
            </a:r>
            <a:endParaRPr/>
          </a:p>
          <a:p>
            <a:pPr marL="11430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/>
              <a:t>Credit Points</a:t>
            </a:r>
            <a:endParaRPr/>
          </a:p>
          <a:p>
            <a:pPr marL="11430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/>
              <a:t>Learning Opportunities</a:t>
            </a:r>
            <a:endParaRPr/>
          </a:p>
          <a:p>
            <a:pPr marL="11430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/>
              <a:t>Other: _______</a:t>
            </a:r>
            <a:endParaRPr/>
          </a:p>
        </p:txBody>
      </p:sp>
      <p:sp>
        <p:nvSpPr>
          <p:cNvPr id="268" name="Google Shape;268;p41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22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42"/>
          <p:cNvSpPr txBox="1">
            <a:spLocks noGrp="1"/>
          </p:cNvSpPr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rPr lang="en-GB"/>
              <a:t>Platform Usage Frequency</a:t>
            </a:r>
            <a:endParaRPr/>
          </a:p>
        </p:txBody>
      </p:sp>
      <p:sp>
        <p:nvSpPr>
          <p:cNvPr id="274" name="Google Shape;274;p42"/>
          <p:cNvSpPr txBox="1">
            <a:spLocks noGrp="1"/>
          </p:cNvSpPr>
          <p:nvPr>
            <p:ph type="body" idx="1"/>
          </p:nvPr>
        </p:nvSpPr>
        <p:spPr>
          <a:xfrm>
            <a:off x="352486" y="2136290"/>
            <a:ext cx="11475317" cy="3939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 b="1" dirty="0"/>
              <a:t>Question:</a:t>
            </a:r>
            <a:endParaRPr dirty="0"/>
          </a:p>
          <a:p>
            <a:pPr marL="742950" lvl="1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 dirty="0"/>
              <a:t>How often do you plan to curate data to the platform?</a:t>
            </a:r>
            <a:endParaRPr dirty="0"/>
          </a:p>
          <a:p>
            <a:pPr marL="11430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 dirty="0"/>
              <a:t>Daily</a:t>
            </a:r>
            <a:endParaRPr dirty="0"/>
          </a:p>
          <a:p>
            <a:pPr marL="11430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 dirty="0"/>
              <a:t>Weekly</a:t>
            </a:r>
            <a:endParaRPr dirty="0"/>
          </a:p>
          <a:p>
            <a:pPr marL="11430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 dirty="0"/>
              <a:t>Monthly</a:t>
            </a:r>
            <a:endParaRPr dirty="0"/>
          </a:p>
          <a:p>
            <a:pPr marL="11430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 dirty="0"/>
              <a:t>Other: _______</a:t>
            </a:r>
            <a:endParaRPr dirty="0"/>
          </a:p>
          <a:p>
            <a:pPr marL="1143000" lvl="2" indent="-114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None/>
            </a:pP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 dirty="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Target Completion Period:</a:t>
            </a:r>
            <a:endParaRPr dirty="0"/>
          </a:p>
          <a:p>
            <a:pPr marL="11430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 dirty="0"/>
              <a:t>When do you aim to complete the data insertion? _______</a:t>
            </a:r>
            <a:endParaRPr dirty="0"/>
          </a:p>
        </p:txBody>
      </p:sp>
      <p:sp>
        <p:nvSpPr>
          <p:cNvPr id="275" name="Google Shape;275;p42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23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43"/>
          <p:cNvSpPr txBox="1">
            <a:spLocks noGrp="1"/>
          </p:cNvSpPr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rPr lang="en-GB"/>
              <a:t>Qualification Framework Levels</a:t>
            </a:r>
            <a:endParaRPr/>
          </a:p>
        </p:txBody>
      </p:sp>
      <p:sp>
        <p:nvSpPr>
          <p:cNvPr id="281" name="Google Shape;281;p43"/>
          <p:cNvSpPr txBox="1">
            <a:spLocks noGrp="1"/>
          </p:cNvSpPr>
          <p:nvPr>
            <p:ph type="body" idx="1"/>
          </p:nvPr>
        </p:nvSpPr>
        <p:spPr>
          <a:xfrm>
            <a:off x="352486" y="2136290"/>
            <a:ext cx="11475317" cy="3939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 b="1"/>
              <a:t>Question:</a:t>
            </a:r>
            <a:endParaRPr/>
          </a:p>
          <a:p>
            <a:pPr marL="742950" lvl="1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/>
              <a:t>Are you planning to insert data on Qualification Framework (QF) levels?</a:t>
            </a:r>
            <a:endParaRPr/>
          </a:p>
          <a:p>
            <a:pPr marL="11430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/>
              <a:t>National Qualification Framework (NQF)</a:t>
            </a:r>
            <a:endParaRPr/>
          </a:p>
          <a:p>
            <a:pPr marL="11430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/>
              <a:t>African Continental Qualifications Framework (ACQF)</a:t>
            </a:r>
            <a:endParaRPr/>
          </a:p>
          <a:p>
            <a:pPr marL="11430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</a:pPr>
            <a:r>
              <a:rPr lang="en-GB"/>
              <a:t>Both</a:t>
            </a:r>
            <a:endParaRPr/>
          </a:p>
          <a:p>
            <a:pPr marL="11430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/>
              <a:t>Neither for the moment</a:t>
            </a:r>
            <a:endParaRPr/>
          </a:p>
        </p:txBody>
      </p:sp>
      <p:sp>
        <p:nvSpPr>
          <p:cNvPr id="282" name="Google Shape;282;p43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24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44"/>
          <p:cNvSpPr txBox="1">
            <a:spLocks noGrp="1"/>
          </p:cNvSpPr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rPr lang="en-GB"/>
              <a:t>Summary</a:t>
            </a:r>
            <a:endParaRPr/>
          </a:p>
        </p:txBody>
      </p:sp>
      <p:sp>
        <p:nvSpPr>
          <p:cNvPr id="288" name="Google Shape;288;p44"/>
          <p:cNvSpPr txBox="1">
            <a:spLocks noGrp="1"/>
          </p:cNvSpPr>
          <p:nvPr>
            <p:ph type="body" idx="1"/>
          </p:nvPr>
        </p:nvSpPr>
        <p:spPr>
          <a:xfrm>
            <a:off x="352486" y="2136290"/>
            <a:ext cx="11475317" cy="3939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 b="1"/>
              <a:t>Thank you for your participation</a:t>
            </a:r>
            <a:endParaRPr/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 b="1"/>
              <a:t>Complete the metrics:</a:t>
            </a:r>
            <a:endParaRPr/>
          </a:p>
          <a:p>
            <a:pPr marL="742950" lvl="1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/>
              <a:t>Ensure all sections are filled out.</a:t>
            </a:r>
            <a:endParaRPr/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 b="1"/>
              <a:t>Submission:</a:t>
            </a:r>
            <a:endParaRPr/>
          </a:p>
          <a:p>
            <a:pPr marL="742950" lvl="1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/>
              <a:t>Please submit your metrics by </a:t>
            </a:r>
            <a:r>
              <a:rPr lang="en-GB" b="1"/>
              <a:t>15</a:t>
            </a:r>
            <a:r>
              <a:rPr lang="en-GB" b="1" baseline="30000"/>
              <a:t>th</a:t>
            </a:r>
            <a:r>
              <a:rPr lang="en-GB" b="1"/>
              <a:t> October 2024 </a:t>
            </a:r>
            <a:r>
              <a:rPr lang="en-GB"/>
              <a:t>(If not possible during the workshop).</a:t>
            </a:r>
            <a:endParaRPr/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None/>
            </a:pPr>
            <a:endParaRPr/>
          </a:p>
        </p:txBody>
      </p:sp>
      <p:sp>
        <p:nvSpPr>
          <p:cNvPr id="289" name="Google Shape;289;p44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25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45"/>
          <p:cNvSpPr txBox="1">
            <a:spLocks noGrp="1"/>
          </p:cNvSpPr>
          <p:nvPr>
            <p:ph type="body" idx="1"/>
          </p:nvPr>
        </p:nvSpPr>
        <p:spPr>
          <a:xfrm>
            <a:off x="-721678" y="226203"/>
            <a:ext cx="7345998" cy="3544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400"/>
              <a:buNone/>
            </a:pPr>
            <a:r>
              <a:rPr lang="en-GB"/>
              <a:t>05</a:t>
            </a:r>
            <a:endParaRPr/>
          </a:p>
        </p:txBody>
      </p:sp>
      <p:sp>
        <p:nvSpPr>
          <p:cNvPr id="295" name="Google Shape;295;p45"/>
          <p:cNvSpPr txBox="1">
            <a:spLocks noGrp="1"/>
          </p:cNvSpPr>
          <p:nvPr>
            <p:ph type="body" idx="2"/>
          </p:nvPr>
        </p:nvSpPr>
        <p:spPr>
          <a:xfrm>
            <a:off x="882982" y="4441099"/>
            <a:ext cx="8589962" cy="1828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6600"/>
              <a:buNone/>
            </a:pPr>
            <a:r>
              <a:rPr lang="en-GB"/>
              <a:t>Support Channels</a:t>
            </a:r>
            <a:endParaRPr/>
          </a:p>
        </p:txBody>
      </p:sp>
      <p:sp>
        <p:nvSpPr>
          <p:cNvPr id="296" name="Google Shape;296;p45"/>
          <p:cNvSpPr txBox="1">
            <a:spLocks noGrp="1"/>
          </p:cNvSpPr>
          <p:nvPr>
            <p:ph type="sldNum" idx="4294967295"/>
          </p:nvPr>
        </p:nvSpPr>
        <p:spPr>
          <a:xfrm>
            <a:off x="0" y="6538913"/>
            <a:ext cx="3709988" cy="173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26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46"/>
          <p:cNvSpPr txBox="1">
            <a:spLocks noGrp="1"/>
          </p:cNvSpPr>
          <p:nvPr>
            <p:ph type="title"/>
          </p:nvPr>
        </p:nvSpPr>
        <p:spPr>
          <a:xfrm>
            <a:off x="362100" y="749402"/>
            <a:ext cx="11467800" cy="8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rPr lang="en-GB"/>
              <a:t>Support by the project team</a:t>
            </a:r>
            <a:endParaRPr/>
          </a:p>
        </p:txBody>
      </p:sp>
      <p:sp>
        <p:nvSpPr>
          <p:cNvPr id="302" name="Google Shape;302;p46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27</a:t>
            </a:fld>
            <a:endParaRPr/>
          </a:p>
        </p:txBody>
      </p:sp>
      <p:sp>
        <p:nvSpPr>
          <p:cNvPr id="303" name="Google Shape;303;p46"/>
          <p:cNvSpPr/>
          <p:nvPr/>
        </p:nvSpPr>
        <p:spPr>
          <a:xfrm>
            <a:off x="6409302" y="1941000"/>
            <a:ext cx="5200200" cy="4293600"/>
          </a:xfrm>
          <a:prstGeom prst="rect">
            <a:avLst/>
          </a:prstGeom>
          <a:solidFill>
            <a:schemeClr val="accen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304" name="Google Shape;304;p46"/>
          <p:cNvSpPr/>
          <p:nvPr/>
        </p:nvSpPr>
        <p:spPr>
          <a:xfrm>
            <a:off x="861100" y="1941000"/>
            <a:ext cx="5200200" cy="4293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305" name="Google Shape;305;p46"/>
          <p:cNvSpPr txBox="1">
            <a:spLocks noGrp="1"/>
          </p:cNvSpPr>
          <p:nvPr>
            <p:ph type="body" idx="1"/>
          </p:nvPr>
        </p:nvSpPr>
        <p:spPr>
          <a:xfrm>
            <a:off x="861100" y="2085139"/>
            <a:ext cx="5200200" cy="3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GB" sz="320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Technical support</a:t>
            </a:r>
            <a:endParaRPr sz="3200">
              <a:solidFill>
                <a:schemeClr val="lt1"/>
              </a:solidFill>
              <a:latin typeface="Nunito Sans ExtraBold"/>
              <a:ea typeface="Nunito Sans ExtraBold"/>
              <a:cs typeface="Nunito Sans ExtraBold"/>
              <a:sym typeface="Nunito Sans ExtraBold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lt1"/>
              </a:solidFill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lt1"/>
              </a:solidFill>
            </a:endParaRPr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en-GB" sz="2200">
                <a:solidFill>
                  <a:schemeClr val="lt1"/>
                </a:solidFill>
              </a:rPr>
              <a:t>Guidance on data formats</a:t>
            </a:r>
            <a:endParaRPr sz="2200">
              <a:solidFill>
                <a:schemeClr val="lt1"/>
              </a:solidFill>
            </a:endParaRPr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en-GB" sz="2200">
                <a:solidFill>
                  <a:schemeClr val="lt1"/>
                </a:solidFill>
              </a:rPr>
              <a:t>Platform integration</a:t>
            </a:r>
            <a:endParaRPr sz="2200">
              <a:solidFill>
                <a:schemeClr val="lt1"/>
              </a:solidFill>
            </a:endParaRPr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en-GB" sz="2200">
                <a:solidFill>
                  <a:schemeClr val="lt1"/>
                </a:solidFill>
              </a:rPr>
              <a:t>Automated validation system</a:t>
            </a:r>
            <a:endParaRPr sz="2200">
              <a:solidFill>
                <a:schemeClr val="lt1"/>
              </a:solidFill>
            </a:endParaRPr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en-GB" sz="2200">
                <a:solidFill>
                  <a:schemeClr val="lt1"/>
                </a:solidFill>
              </a:rPr>
              <a:t>Manual checks</a:t>
            </a:r>
            <a:endParaRPr sz="2200">
              <a:solidFill>
                <a:schemeClr val="lt1"/>
              </a:solidFill>
            </a:endParaRPr>
          </a:p>
        </p:txBody>
      </p:sp>
      <p:sp>
        <p:nvSpPr>
          <p:cNvPr id="306" name="Google Shape;306;p46"/>
          <p:cNvSpPr txBox="1">
            <a:spLocks noGrp="1"/>
          </p:cNvSpPr>
          <p:nvPr>
            <p:ph type="body" idx="1"/>
          </p:nvPr>
        </p:nvSpPr>
        <p:spPr>
          <a:xfrm>
            <a:off x="6530690" y="2085139"/>
            <a:ext cx="4840800" cy="363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GB" sz="320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Communication channels</a:t>
            </a:r>
            <a:endParaRPr sz="3200">
              <a:solidFill>
                <a:schemeClr val="lt1"/>
              </a:solidFill>
              <a:latin typeface="Nunito Sans ExtraBold"/>
              <a:ea typeface="Nunito Sans ExtraBold"/>
              <a:cs typeface="Nunito Sans ExtraBold"/>
              <a:sym typeface="Nunito Sans ExtraBold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lt1"/>
              </a:solidFill>
            </a:endParaRPr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en-GB" sz="2200">
                <a:solidFill>
                  <a:schemeClr val="lt1"/>
                </a:solidFill>
              </a:rPr>
              <a:t>Dedicated mailbox</a:t>
            </a:r>
            <a:endParaRPr sz="2200">
              <a:solidFill>
                <a:schemeClr val="lt1"/>
              </a:solidFill>
            </a:endParaRPr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en-GB" sz="2200">
                <a:solidFill>
                  <a:schemeClr val="lt1"/>
                </a:solidFill>
              </a:rPr>
              <a:t>Bilateral calls</a:t>
            </a:r>
            <a:endParaRPr sz="2200">
              <a:solidFill>
                <a:schemeClr val="lt1"/>
              </a:solidFill>
            </a:endParaRPr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en-GB" sz="2200">
                <a:solidFill>
                  <a:schemeClr val="lt1"/>
                </a:solidFill>
              </a:rPr>
              <a:t>Regular progress updates</a:t>
            </a:r>
            <a:endParaRPr sz="2200">
              <a:solidFill>
                <a:schemeClr val="lt1"/>
              </a:solidFill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47"/>
          <p:cNvSpPr txBox="1">
            <a:spLocks noGrp="1"/>
          </p:cNvSpPr>
          <p:nvPr>
            <p:ph type="body" idx="1"/>
          </p:nvPr>
        </p:nvSpPr>
        <p:spPr>
          <a:xfrm>
            <a:off x="-721678" y="226203"/>
            <a:ext cx="7345998" cy="3544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400"/>
              <a:buNone/>
            </a:pPr>
            <a:r>
              <a:rPr lang="en-GB"/>
              <a:t>06</a:t>
            </a:r>
            <a:endParaRPr/>
          </a:p>
        </p:txBody>
      </p:sp>
      <p:sp>
        <p:nvSpPr>
          <p:cNvPr id="312" name="Google Shape;312;p47"/>
          <p:cNvSpPr txBox="1">
            <a:spLocks noGrp="1"/>
          </p:cNvSpPr>
          <p:nvPr>
            <p:ph type="body" idx="2"/>
          </p:nvPr>
        </p:nvSpPr>
        <p:spPr>
          <a:xfrm>
            <a:off x="882982" y="4441099"/>
            <a:ext cx="8589962" cy="1828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6600"/>
              <a:buNone/>
            </a:pPr>
            <a:r>
              <a:rPr lang="en-GB" dirty="0"/>
              <a:t>Discussion</a:t>
            </a:r>
            <a:endParaRPr dirty="0"/>
          </a:p>
        </p:txBody>
      </p:sp>
      <p:sp>
        <p:nvSpPr>
          <p:cNvPr id="313" name="Google Shape;313;p47"/>
          <p:cNvSpPr txBox="1">
            <a:spLocks noGrp="1"/>
          </p:cNvSpPr>
          <p:nvPr>
            <p:ph type="sldNum" idx="4294967295"/>
          </p:nvPr>
        </p:nvSpPr>
        <p:spPr>
          <a:xfrm>
            <a:off x="0" y="6538913"/>
            <a:ext cx="3709988" cy="173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28</a:t>
            </a:fld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48"/>
          <p:cNvSpPr txBox="1">
            <a:spLocks noGrp="1"/>
          </p:cNvSpPr>
          <p:nvPr>
            <p:ph type="title"/>
          </p:nvPr>
        </p:nvSpPr>
        <p:spPr>
          <a:xfrm>
            <a:off x="359999" y="276621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rPr lang="en-GB" sz="6000" dirty="0"/>
              <a:t>Discussion</a:t>
            </a:r>
            <a:endParaRPr sz="6000" dirty="0"/>
          </a:p>
        </p:txBody>
      </p:sp>
      <p:sp>
        <p:nvSpPr>
          <p:cNvPr id="320" name="Google Shape;320;p48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29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6"/>
          <p:cNvSpPr txBox="1">
            <a:spLocks noGrp="1"/>
          </p:cNvSpPr>
          <p:nvPr>
            <p:ph type="body" idx="1"/>
          </p:nvPr>
        </p:nvSpPr>
        <p:spPr>
          <a:xfrm>
            <a:off x="-721678" y="226203"/>
            <a:ext cx="7345998" cy="3544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400"/>
              <a:buNone/>
            </a:pPr>
            <a:r>
              <a:rPr lang="en-GB"/>
              <a:t>01</a:t>
            </a:r>
            <a:endParaRPr/>
          </a:p>
        </p:txBody>
      </p:sp>
      <p:sp>
        <p:nvSpPr>
          <p:cNvPr id="119" name="Google Shape;119;p6"/>
          <p:cNvSpPr txBox="1">
            <a:spLocks noGrp="1"/>
          </p:cNvSpPr>
          <p:nvPr>
            <p:ph type="body" idx="2"/>
          </p:nvPr>
        </p:nvSpPr>
        <p:spPr>
          <a:xfrm>
            <a:off x="882982" y="4441099"/>
            <a:ext cx="8589962" cy="1828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6600"/>
              <a:buNone/>
            </a:pPr>
            <a:r>
              <a:rPr lang="en-GB"/>
              <a:t>Introduction</a:t>
            </a:r>
            <a:endParaRPr/>
          </a:p>
        </p:txBody>
      </p:sp>
      <p:sp>
        <p:nvSpPr>
          <p:cNvPr id="120" name="Google Shape;120;p6"/>
          <p:cNvSpPr txBox="1">
            <a:spLocks noGrp="1"/>
          </p:cNvSpPr>
          <p:nvPr>
            <p:ph type="sldNum" idx="4294967295"/>
          </p:nvPr>
        </p:nvSpPr>
        <p:spPr>
          <a:xfrm>
            <a:off x="0" y="6538913"/>
            <a:ext cx="3709988" cy="173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3</a:t>
            </a:fld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22"/>
          <p:cNvSpPr txBox="1">
            <a:spLocks noGrp="1"/>
          </p:cNvSpPr>
          <p:nvPr>
            <p:ph type="body" idx="1"/>
          </p:nvPr>
        </p:nvSpPr>
        <p:spPr>
          <a:xfrm>
            <a:off x="1541224" y="1459190"/>
            <a:ext cx="3826200" cy="39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GB" sz="5000">
                <a:solidFill>
                  <a:schemeClr val="accent1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Thank you</a:t>
            </a:r>
            <a:endParaRPr sz="4400">
              <a:latin typeface="Nunito Sans Black"/>
              <a:ea typeface="Nunito Sans Black"/>
              <a:cs typeface="Nunito Sans Black"/>
              <a:sym typeface="Nunito Sans Black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sz="5000">
              <a:solidFill>
                <a:schemeClr val="accent1"/>
              </a:solidFill>
              <a:latin typeface="Nunito Sans Black"/>
              <a:ea typeface="Nunito Sans Black"/>
              <a:cs typeface="Nunito Sans Black"/>
              <a:sym typeface="Nunito Sans Black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GB" sz="5000">
                <a:solidFill>
                  <a:schemeClr val="accent1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Obrigado</a:t>
            </a:r>
            <a:endParaRPr sz="4400">
              <a:latin typeface="Nunito Sans Black"/>
              <a:ea typeface="Nunito Sans Black"/>
              <a:cs typeface="Nunito Sans Black"/>
              <a:sym typeface="Nunito Sans Black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sz="5000">
              <a:solidFill>
                <a:schemeClr val="accent1"/>
              </a:solidFill>
              <a:latin typeface="Nunito Sans Black"/>
              <a:ea typeface="Nunito Sans Black"/>
              <a:cs typeface="Nunito Sans Black"/>
              <a:sym typeface="Nunito Sans Black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GB" sz="5000">
                <a:solidFill>
                  <a:schemeClr val="accent1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Merci</a:t>
            </a:r>
            <a:endParaRPr sz="4400">
              <a:latin typeface="Nunito Sans Black"/>
              <a:ea typeface="Nunito Sans Black"/>
              <a:cs typeface="Nunito Sans Black"/>
              <a:sym typeface="Nunito Sans Black"/>
            </a:endParaRPr>
          </a:p>
        </p:txBody>
      </p:sp>
      <p:sp>
        <p:nvSpPr>
          <p:cNvPr id="326" name="Google Shape;326;p22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30</a:t>
            </a:fld>
            <a:endParaRPr/>
          </a:p>
        </p:txBody>
      </p:sp>
      <p:pic>
        <p:nvPicPr>
          <p:cNvPr id="327" name="Google Shape;327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93325" y="-12"/>
            <a:ext cx="4798667" cy="6783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f755275f59_0_16"/>
          <p:cNvSpPr txBox="1">
            <a:spLocks noGrp="1"/>
          </p:cNvSpPr>
          <p:nvPr>
            <p:ph type="title"/>
          </p:nvPr>
        </p:nvSpPr>
        <p:spPr>
          <a:xfrm>
            <a:off x="359999" y="615429"/>
            <a:ext cx="114678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/>
              <a:t>Data Collection Activity</a:t>
            </a:r>
            <a:endParaRPr/>
          </a:p>
        </p:txBody>
      </p:sp>
      <p:sp>
        <p:nvSpPr>
          <p:cNvPr id="127" name="Google Shape;127;g2f755275f59_0_16"/>
          <p:cNvSpPr txBox="1">
            <a:spLocks noGrp="1"/>
          </p:cNvSpPr>
          <p:nvPr>
            <p:ph type="body" idx="1"/>
          </p:nvPr>
        </p:nvSpPr>
        <p:spPr>
          <a:xfrm>
            <a:off x="700801" y="2123925"/>
            <a:ext cx="10692000" cy="39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GB" b="1"/>
              <a:t>       Build a Unified Database</a:t>
            </a:r>
            <a:r>
              <a:rPr lang="en-GB"/>
              <a:t>: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GB" sz="2400"/>
              <a:t>Integrate qualifications data across African countries, while ensuring data standardisation, integrity and validation</a:t>
            </a:r>
            <a:endParaRPr sz="24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45720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-GB" sz="2400"/>
              <a:t>Coordination with national partners</a:t>
            </a:r>
            <a:endParaRPr sz="2400"/>
          </a:p>
          <a:p>
            <a:pPr marL="45720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GB" sz="2400"/>
              <a:t>Understand data state(s) and planned approaches of data insertion</a:t>
            </a:r>
            <a:endParaRPr sz="2400"/>
          </a:p>
          <a:p>
            <a:pPr marL="45720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GB" sz="2400"/>
              <a:t>Gathering and standardising qualifications data</a:t>
            </a:r>
            <a:endParaRPr sz="2400"/>
          </a:p>
          <a:p>
            <a:pPr marL="45720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GB" sz="2400"/>
              <a:t>Quality assurance and support</a:t>
            </a:r>
            <a:endParaRPr sz="2400"/>
          </a:p>
          <a:p>
            <a:pPr marL="45720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GB" sz="2400"/>
              <a:t>Data upload</a:t>
            </a:r>
            <a:endParaRPr sz="2400"/>
          </a:p>
        </p:txBody>
      </p:sp>
      <p:sp>
        <p:nvSpPr>
          <p:cNvPr id="128" name="Google Shape;128;g2f755275f59_0_16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400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4</a:t>
            </a:fld>
            <a:endParaRPr/>
          </a:p>
        </p:txBody>
      </p:sp>
      <p:sp>
        <p:nvSpPr>
          <p:cNvPr id="129" name="Google Shape;129;g2f755275f59_0_16"/>
          <p:cNvSpPr/>
          <p:nvPr/>
        </p:nvSpPr>
        <p:spPr>
          <a:xfrm>
            <a:off x="360000" y="2265075"/>
            <a:ext cx="340800" cy="331740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pic>
        <p:nvPicPr>
          <p:cNvPr id="130" name="Google Shape;130;g2f755275f59_0_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9675" y="2123925"/>
            <a:ext cx="459200" cy="45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f755275f59_0_0"/>
          <p:cNvSpPr/>
          <p:nvPr/>
        </p:nvSpPr>
        <p:spPr>
          <a:xfrm>
            <a:off x="5774750" y="1959425"/>
            <a:ext cx="4591500" cy="3994500"/>
          </a:xfrm>
          <a:prstGeom prst="rect">
            <a:avLst/>
          </a:prstGeom>
          <a:solidFill>
            <a:schemeClr val="accen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137" name="Google Shape;137;g2f755275f59_0_0"/>
          <p:cNvSpPr/>
          <p:nvPr/>
        </p:nvSpPr>
        <p:spPr>
          <a:xfrm>
            <a:off x="876175" y="1959425"/>
            <a:ext cx="4591500" cy="3994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138" name="Google Shape;138;g2f755275f59_0_0"/>
          <p:cNvSpPr txBox="1">
            <a:spLocks noGrp="1"/>
          </p:cNvSpPr>
          <p:nvPr>
            <p:ph type="title"/>
          </p:nvPr>
        </p:nvSpPr>
        <p:spPr>
          <a:xfrm>
            <a:off x="359999" y="615429"/>
            <a:ext cx="114678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/>
              <a:t>Data Collection Activity Timeline </a:t>
            </a:r>
            <a:endParaRPr/>
          </a:p>
        </p:txBody>
      </p:sp>
      <p:sp>
        <p:nvSpPr>
          <p:cNvPr id="139" name="Google Shape;139;g2f755275f59_0_0"/>
          <p:cNvSpPr txBox="1">
            <a:spLocks noGrp="1"/>
          </p:cNvSpPr>
          <p:nvPr>
            <p:ph type="body" idx="1"/>
          </p:nvPr>
        </p:nvSpPr>
        <p:spPr>
          <a:xfrm>
            <a:off x="876175" y="2093525"/>
            <a:ext cx="4591500" cy="3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20000"/>
          </a:bodyPr>
          <a:lstStyle/>
          <a:p>
            <a:pPr marL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GB" sz="320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2024</a:t>
            </a:r>
            <a:endParaRPr sz="3200">
              <a:solidFill>
                <a:schemeClr val="lt1"/>
              </a:solidFill>
              <a:latin typeface="Nunito Sans ExtraBold"/>
              <a:ea typeface="Nunito Sans ExtraBold"/>
              <a:cs typeface="Nunito Sans ExtraBold"/>
              <a:sym typeface="Nunito Sans ExtraBold"/>
            </a:endParaRPr>
          </a:p>
          <a:p>
            <a:pPr marL="457200" lvl="0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en-GB" sz="2200">
                <a:solidFill>
                  <a:schemeClr val="lt1"/>
                </a:solidFill>
              </a:rPr>
              <a:t>Preparatory steps</a:t>
            </a:r>
            <a:endParaRPr sz="2200">
              <a:solidFill>
                <a:schemeClr val="lt1"/>
              </a:solidFill>
            </a:endParaRPr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en-GB" sz="2200">
                <a:solidFill>
                  <a:schemeClr val="lt1"/>
                </a:solidFill>
              </a:rPr>
              <a:t>Workshop</a:t>
            </a:r>
            <a:endParaRPr sz="2200">
              <a:solidFill>
                <a:schemeClr val="lt1"/>
              </a:solidFill>
            </a:endParaRPr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en-GB" sz="2200">
                <a:solidFill>
                  <a:schemeClr val="lt1"/>
                </a:solidFill>
              </a:rPr>
              <a:t>Data collection protocol</a:t>
            </a:r>
            <a:endParaRPr sz="2200">
              <a:solidFill>
                <a:schemeClr val="lt1"/>
              </a:solidFill>
            </a:endParaRPr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en-GB" sz="2200">
                <a:solidFill>
                  <a:schemeClr val="lt1"/>
                </a:solidFill>
              </a:rPr>
              <a:t>Framework set-up, communication with stakeholders</a:t>
            </a:r>
            <a:endParaRPr sz="2200">
              <a:solidFill>
                <a:schemeClr val="lt1"/>
              </a:solidFill>
            </a:endParaRPr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en-GB" sz="2200">
                <a:solidFill>
                  <a:schemeClr val="lt1"/>
                </a:solidFill>
              </a:rPr>
              <a:t>Testing file</a:t>
            </a:r>
            <a:endParaRPr sz="2200">
              <a:solidFill>
                <a:schemeClr val="lt1"/>
              </a:solidFill>
            </a:endParaRPr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en-GB" sz="2200">
                <a:solidFill>
                  <a:schemeClr val="lt1"/>
                </a:solidFill>
              </a:rPr>
              <a:t>Quality assurance system</a:t>
            </a:r>
            <a:endParaRPr sz="2200">
              <a:solidFill>
                <a:schemeClr val="lt1"/>
              </a:solidFill>
            </a:endParaRPr>
          </a:p>
        </p:txBody>
      </p:sp>
      <p:sp>
        <p:nvSpPr>
          <p:cNvPr id="140" name="Google Shape;140;g2f755275f59_0_0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400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5</a:t>
            </a:fld>
            <a:endParaRPr/>
          </a:p>
        </p:txBody>
      </p:sp>
      <p:sp>
        <p:nvSpPr>
          <p:cNvPr id="141" name="Google Shape;141;g2f755275f59_0_0"/>
          <p:cNvSpPr txBox="1">
            <a:spLocks noGrp="1"/>
          </p:cNvSpPr>
          <p:nvPr>
            <p:ph type="body" idx="1"/>
          </p:nvPr>
        </p:nvSpPr>
        <p:spPr>
          <a:xfrm>
            <a:off x="5881925" y="2093525"/>
            <a:ext cx="4274100" cy="337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20000"/>
          </a:bodyPr>
          <a:lstStyle/>
          <a:p>
            <a:pPr marL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GB" sz="320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rPr>
              <a:t>2025</a:t>
            </a:r>
            <a:endParaRPr sz="3200">
              <a:solidFill>
                <a:schemeClr val="lt1"/>
              </a:solidFill>
              <a:latin typeface="Nunito Sans ExtraBold"/>
              <a:ea typeface="Nunito Sans ExtraBold"/>
              <a:cs typeface="Nunito Sans ExtraBold"/>
              <a:sym typeface="Nunito Sans ExtraBold"/>
            </a:endParaRPr>
          </a:p>
          <a:p>
            <a:pPr marL="457200" lvl="0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en-GB" sz="2200">
                <a:solidFill>
                  <a:schemeClr val="lt1"/>
                </a:solidFill>
              </a:rPr>
              <a:t>Ongoing (bilateral) support</a:t>
            </a:r>
            <a:endParaRPr sz="2200">
              <a:solidFill>
                <a:schemeClr val="lt1"/>
              </a:solidFill>
            </a:endParaRPr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en-GB" sz="2200">
                <a:solidFill>
                  <a:schemeClr val="lt1"/>
                </a:solidFill>
              </a:rPr>
              <a:t>Ongoing data collection, start of initial upload (Q1)</a:t>
            </a:r>
            <a:endParaRPr sz="2200">
              <a:solidFill>
                <a:schemeClr val="lt1"/>
              </a:solidFill>
            </a:endParaRPr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en-GB" sz="2200">
                <a:solidFill>
                  <a:schemeClr val="lt1"/>
                </a:solidFill>
              </a:rPr>
              <a:t>Monitoring of KPIs: Data collection reports (Q1)</a:t>
            </a:r>
            <a:endParaRPr sz="2200">
              <a:solidFill>
                <a:schemeClr val="lt1"/>
              </a:solidFill>
            </a:endParaRPr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en-GB" sz="2200">
                <a:solidFill>
                  <a:schemeClr val="lt1"/>
                </a:solidFill>
              </a:rPr>
              <a:t>Data validation (Q2)</a:t>
            </a:r>
            <a:endParaRPr sz="2200">
              <a:solidFill>
                <a:schemeClr val="lt1"/>
              </a:solidFill>
            </a:endParaRPr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en-GB" sz="2200">
                <a:solidFill>
                  <a:schemeClr val="lt1"/>
                </a:solidFill>
              </a:rPr>
              <a:t>2nd Data Collection report (Q2)</a:t>
            </a:r>
            <a:endParaRPr sz="22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f755275f59_0_24"/>
          <p:cNvSpPr txBox="1">
            <a:spLocks noGrp="1"/>
          </p:cNvSpPr>
          <p:nvPr>
            <p:ph type="title"/>
          </p:nvPr>
        </p:nvSpPr>
        <p:spPr>
          <a:xfrm>
            <a:off x="359999" y="615429"/>
            <a:ext cx="114678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/>
              <a:t>Data Collection Activity: Immediate steps</a:t>
            </a:r>
            <a:endParaRPr/>
          </a:p>
        </p:txBody>
      </p:sp>
      <p:sp>
        <p:nvSpPr>
          <p:cNvPr id="148" name="Google Shape;148;g2f755275f59_0_24"/>
          <p:cNvSpPr txBox="1">
            <a:spLocks noGrp="1"/>
          </p:cNvSpPr>
          <p:nvPr>
            <p:ph type="body" idx="1"/>
          </p:nvPr>
        </p:nvSpPr>
        <p:spPr>
          <a:xfrm>
            <a:off x="352475" y="1717950"/>
            <a:ext cx="11475300" cy="48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en-GB" sz="1800" b="1" dirty="0"/>
              <a:t>       Nomination of QCP Contact Person(QCP-CP): main liaison person between project team and national organisation for the data collection activity.</a:t>
            </a:r>
            <a:endParaRPr sz="1800" dirty="0"/>
          </a:p>
          <a:p>
            <a:pPr marL="457200" lvl="0" indent="-33432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GB" sz="1800" dirty="0"/>
              <a:t>Knowledge of qualification data and the National Qualifications Framework (NQF)</a:t>
            </a:r>
            <a:endParaRPr sz="1800" dirty="0"/>
          </a:p>
          <a:p>
            <a:pPr marL="457200" lvl="0" indent="-33432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GB" sz="1800" dirty="0"/>
              <a:t>Proficiency in data management, including data entry, validation, and maintenance</a:t>
            </a:r>
            <a:endParaRPr sz="1800" dirty="0"/>
          </a:p>
          <a:p>
            <a:pPr marL="457200" lvl="0" indent="-33432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GB" sz="1800" dirty="0"/>
              <a:t>Some knowledge and experience of technical implementation of the qualification database, if such an application exists</a:t>
            </a:r>
            <a:endParaRPr sz="1800" dirty="0"/>
          </a:p>
          <a:p>
            <a:pPr marL="457200" lvl="0" indent="-33432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GB" sz="1800" dirty="0"/>
              <a:t>9 countries have responded</a:t>
            </a:r>
            <a:br>
              <a:rPr lang="en-GB" sz="1800" dirty="0"/>
            </a:br>
            <a:endParaRPr sz="1800" b="1" dirty="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en-GB" sz="1800" b="1" dirty="0"/>
              <a:t>       Online workshop with Contact Persons:</a:t>
            </a:r>
            <a:endParaRPr sz="1800" b="1" dirty="0"/>
          </a:p>
          <a:p>
            <a:pPr marL="457200" lvl="0" indent="-334327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GB" sz="1800" dirty="0"/>
              <a:t>Understand data state</a:t>
            </a:r>
            <a:endParaRPr sz="1800" dirty="0"/>
          </a:p>
          <a:p>
            <a:pPr marL="457200" lvl="0" indent="-33432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GB" sz="1800" dirty="0"/>
              <a:t>Guidance</a:t>
            </a:r>
            <a:endParaRPr sz="1800" dirty="0"/>
          </a:p>
          <a:p>
            <a:pPr marL="457200" lvl="0" indent="-33432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GB" sz="1800" dirty="0"/>
              <a:t>Planned approach of data insertion</a:t>
            </a:r>
            <a:endParaRPr sz="1800" dirty="0"/>
          </a:p>
          <a:p>
            <a:pPr marL="457200" lvl="0" indent="-33432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GB" sz="1800" dirty="0"/>
              <a:t>Effort planned to dedicate</a:t>
            </a:r>
            <a:endParaRPr sz="1800" dirty="0"/>
          </a:p>
          <a:p>
            <a:pPr marL="457200" lvl="0" indent="-33432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GB" sz="1800" dirty="0"/>
              <a:t>Set objectives of data inserted by summer 2025</a:t>
            </a:r>
            <a:endParaRPr sz="1800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/>
              <a:t>→ Data Collection Protocol</a:t>
            </a:r>
            <a:endParaRPr sz="1800" b="1" dirty="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en-GB" sz="1800" b="1" dirty="0"/>
              <a:t>Further information on the ACQF data model: </a:t>
            </a:r>
            <a:r>
              <a:rPr lang="en-GB" sz="1800" b="1" u="sng" dirty="0">
                <a:solidFill>
                  <a:schemeClr val="hlink"/>
                </a:solidFill>
                <a:hlinkClick r:id="rId3"/>
              </a:rPr>
              <a:t>https://data.acqf-qcp.africa/</a:t>
            </a:r>
            <a:r>
              <a:rPr lang="en-GB" sz="1800" b="1" dirty="0"/>
              <a:t> </a:t>
            </a:r>
            <a:endParaRPr sz="1800" b="1" dirty="0"/>
          </a:p>
        </p:txBody>
      </p:sp>
      <p:sp>
        <p:nvSpPr>
          <p:cNvPr id="149" name="Google Shape;149;g2f755275f59_0_24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400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6</a:t>
            </a:fld>
            <a:endParaRPr/>
          </a:p>
        </p:txBody>
      </p:sp>
      <p:pic>
        <p:nvPicPr>
          <p:cNvPr id="150" name="Google Shape;150;g2f755275f59_0_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0000" y="3806892"/>
            <a:ext cx="422051" cy="422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g2f755275f59_0_2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0000" y="1652475"/>
            <a:ext cx="422051" cy="422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8"/>
          <p:cNvSpPr txBox="1">
            <a:spLocks noGrp="1"/>
          </p:cNvSpPr>
          <p:nvPr>
            <p:ph type="body" idx="1"/>
          </p:nvPr>
        </p:nvSpPr>
        <p:spPr>
          <a:xfrm>
            <a:off x="-721678" y="226203"/>
            <a:ext cx="7345998" cy="3544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400"/>
              <a:buNone/>
            </a:pPr>
            <a:r>
              <a:rPr lang="en-GB"/>
              <a:t>02</a:t>
            </a:r>
            <a:endParaRPr/>
          </a:p>
        </p:txBody>
      </p:sp>
      <p:sp>
        <p:nvSpPr>
          <p:cNvPr id="157" name="Google Shape;157;p8"/>
          <p:cNvSpPr txBox="1">
            <a:spLocks noGrp="1"/>
          </p:cNvSpPr>
          <p:nvPr>
            <p:ph type="body" idx="2"/>
          </p:nvPr>
        </p:nvSpPr>
        <p:spPr>
          <a:xfrm>
            <a:off x="882982" y="4441099"/>
            <a:ext cx="8589962" cy="1828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6600"/>
              <a:buNone/>
            </a:pPr>
            <a:r>
              <a:rPr lang="en-GB"/>
              <a:t>Data Entry:</a:t>
            </a:r>
            <a:br>
              <a:rPr lang="en-GB"/>
            </a:br>
            <a:r>
              <a:rPr lang="en-GB"/>
              <a:t>Curation vs Import</a:t>
            </a:r>
            <a:endParaRPr/>
          </a:p>
        </p:txBody>
      </p:sp>
      <p:sp>
        <p:nvSpPr>
          <p:cNvPr id="158" name="Google Shape;158;p8"/>
          <p:cNvSpPr txBox="1">
            <a:spLocks noGrp="1"/>
          </p:cNvSpPr>
          <p:nvPr>
            <p:ph type="sldNum" idx="4294967295"/>
          </p:nvPr>
        </p:nvSpPr>
        <p:spPr>
          <a:xfrm>
            <a:off x="0" y="6538913"/>
            <a:ext cx="3709988" cy="173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7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 txBox="1">
            <a:spLocks noGrp="1"/>
          </p:cNvSpPr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rPr lang="en-GB"/>
              <a:t>Overview of Data Exchange Modes</a:t>
            </a:r>
            <a:endParaRPr/>
          </a:p>
        </p:txBody>
      </p:sp>
      <p:sp>
        <p:nvSpPr>
          <p:cNvPr id="164" name="Google Shape;164;p9"/>
          <p:cNvSpPr txBox="1">
            <a:spLocks noGrp="1"/>
          </p:cNvSpPr>
          <p:nvPr>
            <p:ph type="body" idx="1"/>
          </p:nvPr>
        </p:nvSpPr>
        <p:spPr>
          <a:xfrm>
            <a:off x="352486" y="2136290"/>
            <a:ext cx="11475317" cy="3939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143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GB" b="1"/>
              <a:t>Modes designed to cater to various needs and ensure seamless data integration:</a:t>
            </a:r>
            <a:endParaRPr/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AutoNum type="arabicPeriod"/>
            </a:pPr>
            <a:r>
              <a:rPr lang="en-GB" b="1"/>
              <a:t>Direct Insert Using Curation Portal</a:t>
            </a:r>
            <a:endParaRPr/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AutoNum type="arabicPeriod"/>
            </a:pPr>
            <a:r>
              <a:rPr lang="en-GB" b="1"/>
              <a:t>Automated Insert Using Import Features</a:t>
            </a:r>
            <a:endParaRPr/>
          </a:p>
        </p:txBody>
      </p:sp>
      <p:sp>
        <p:nvSpPr>
          <p:cNvPr id="165" name="Google Shape;165;p9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8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0"/>
          <p:cNvSpPr txBox="1">
            <a:spLocks noGrp="1"/>
          </p:cNvSpPr>
          <p:nvPr>
            <p:ph type="title"/>
          </p:nvPr>
        </p:nvSpPr>
        <p:spPr>
          <a:xfrm>
            <a:off x="359999" y="615429"/>
            <a:ext cx="1146785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rPr lang="en-GB"/>
              <a:t>Direct Insert Using Curation Portal</a:t>
            </a:r>
            <a:endParaRPr/>
          </a:p>
        </p:txBody>
      </p:sp>
      <p:sp>
        <p:nvSpPr>
          <p:cNvPr id="171" name="Google Shape;171;p10"/>
          <p:cNvSpPr txBox="1">
            <a:spLocks noGrp="1"/>
          </p:cNvSpPr>
          <p:nvPr>
            <p:ph type="body" idx="1"/>
          </p:nvPr>
        </p:nvSpPr>
        <p:spPr>
          <a:xfrm>
            <a:off x="352486" y="2136290"/>
            <a:ext cx="11475317" cy="3939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 b="1"/>
              <a:t>Ideal for countries without established digital qualification databases</a:t>
            </a:r>
            <a:endParaRPr/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 b="1"/>
              <a:t>Supports those with only document stores (e.g., PDFs)</a:t>
            </a:r>
            <a:endParaRPr/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 b="1"/>
              <a:t>Features:</a:t>
            </a:r>
            <a:endParaRPr/>
          </a:p>
          <a:p>
            <a:pPr marL="742950" lvl="1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/>
              <a:t>Full user interface (UI) for editing individual qualifications</a:t>
            </a:r>
            <a:endParaRPr/>
          </a:p>
          <a:p>
            <a:pPr marL="742950" lvl="1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/>
              <a:t>Review and quality assurance (QA) processes</a:t>
            </a:r>
            <a:endParaRPr/>
          </a:p>
          <a:p>
            <a:pPr marL="742950" lvl="1" indent="-2857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GB"/>
              <a:t>Publication capabilities</a:t>
            </a:r>
            <a:endParaRPr/>
          </a:p>
        </p:txBody>
      </p:sp>
      <p:sp>
        <p:nvSpPr>
          <p:cNvPr id="172" name="Google Shape;172;p10"/>
          <p:cNvSpPr txBox="1">
            <a:spLocks noGrp="1"/>
          </p:cNvSpPr>
          <p:nvPr>
            <p:ph type="sldNum" idx="12"/>
          </p:nvPr>
        </p:nvSpPr>
        <p:spPr>
          <a:xfrm>
            <a:off x="359999" y="6538366"/>
            <a:ext cx="3710327" cy="1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rPr lang="en-GB"/>
              <a:t>Page </a:t>
            </a:r>
            <a:fld id="{00000000-1234-1234-1234-123412341234}" type="slidenum">
              <a:rPr lang="en-GB"/>
              <a:t>9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CQF Powerpoint Template">
  <a:themeElements>
    <a:clrScheme name="ACQF Brand Colours">
      <a:dk1>
        <a:srgbClr val="24282A"/>
      </a:dk1>
      <a:lt1>
        <a:srgbClr val="FFFFFF"/>
      </a:lt1>
      <a:dk2>
        <a:srgbClr val="24282A"/>
      </a:dk2>
      <a:lt2>
        <a:srgbClr val="E7E6E6"/>
      </a:lt2>
      <a:accent1>
        <a:srgbClr val="00A643"/>
      </a:accent1>
      <a:accent2>
        <a:srgbClr val="202A44"/>
      </a:accent2>
      <a:accent3>
        <a:srgbClr val="CEB37E"/>
      </a:accent3>
      <a:accent4>
        <a:srgbClr val="971B2F"/>
      </a:accent4>
      <a:accent5>
        <a:srgbClr val="D3FFE5"/>
      </a:accent5>
      <a:accent6>
        <a:srgbClr val="DCE2EF"/>
      </a:accent6>
      <a:hlink>
        <a:srgbClr val="00A642"/>
      </a:hlink>
      <a:folHlink>
        <a:srgbClr val="003E1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1193</Words>
  <Application>Microsoft Office PowerPoint</Application>
  <PresentationFormat>Widescreen</PresentationFormat>
  <Paragraphs>239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Arial</vt:lpstr>
      <vt:lpstr>Calibri</vt:lpstr>
      <vt:lpstr>Nunito Sans Light</vt:lpstr>
      <vt:lpstr>Nunito Sans</vt:lpstr>
      <vt:lpstr>Nunito Sans Black</vt:lpstr>
      <vt:lpstr>Nunito Sans ExtraBold</vt:lpstr>
      <vt:lpstr>ACQF Powerpoint Template</vt:lpstr>
      <vt:lpstr>PowerPoint Presentation</vt:lpstr>
      <vt:lpstr>Agenda</vt:lpstr>
      <vt:lpstr>PowerPoint Presentation</vt:lpstr>
      <vt:lpstr>Data Collection Activity</vt:lpstr>
      <vt:lpstr>Data Collection Activity Timeline </vt:lpstr>
      <vt:lpstr>Data Collection Activity: Immediate steps</vt:lpstr>
      <vt:lpstr>PowerPoint Presentation</vt:lpstr>
      <vt:lpstr>Overview of Data Exchange Modes</vt:lpstr>
      <vt:lpstr>Direct Insert Using Curation Portal</vt:lpstr>
      <vt:lpstr>Automated Insert Using Import Features</vt:lpstr>
      <vt:lpstr>PowerPoint Presentation</vt:lpstr>
      <vt:lpstr>Data collection: main dates in 2024</vt:lpstr>
      <vt:lpstr>Data collection: 2025</vt:lpstr>
      <vt:lpstr>PowerPoint Presentation</vt:lpstr>
      <vt:lpstr>KPI Definition</vt:lpstr>
      <vt:lpstr>Defining Organisational Metrics</vt:lpstr>
      <vt:lpstr>Metrics Questionnaire</vt:lpstr>
      <vt:lpstr>Publication Method Preference</vt:lpstr>
      <vt:lpstr>Target Number of Qualifications</vt:lpstr>
      <vt:lpstr>Target Number of Qualifications: Note</vt:lpstr>
      <vt:lpstr>Focus on Optional Data Sections</vt:lpstr>
      <vt:lpstr>Focus on Optional Data Sections</vt:lpstr>
      <vt:lpstr>Platform Usage Frequency</vt:lpstr>
      <vt:lpstr>Qualification Framework Levels</vt:lpstr>
      <vt:lpstr>Summary</vt:lpstr>
      <vt:lpstr>PowerPoint Presentation</vt:lpstr>
      <vt:lpstr>Support by the project team</vt:lpstr>
      <vt:lpstr>PowerPoint Presentation</vt:lpstr>
      <vt:lpstr>Discussion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Andrea Bateman</dc:creator>
  <cp:lastModifiedBy>jan forster</cp:lastModifiedBy>
  <cp:revision>2</cp:revision>
  <dcterms:created xsi:type="dcterms:W3CDTF">2022-04-01T01:06:26Z</dcterms:created>
  <dcterms:modified xsi:type="dcterms:W3CDTF">2024-09-26T18:50:24Z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lidoAppVersion">
    <vt:lpwstr>1.11.0.5407</vt:lpwstr>
  </property>
</Properties>
</file>